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10" r:id="rId2"/>
  </p:sldMasterIdLst>
  <p:notesMasterIdLst>
    <p:notesMasterId r:id="rId15"/>
  </p:notesMasterIdLst>
  <p:handoutMasterIdLst>
    <p:handoutMasterId r:id="rId16"/>
  </p:handoutMasterIdLst>
  <p:sldIdLst>
    <p:sldId id="268" r:id="rId3"/>
    <p:sldId id="384" r:id="rId4"/>
    <p:sldId id="379" r:id="rId5"/>
    <p:sldId id="385" r:id="rId6"/>
    <p:sldId id="411" r:id="rId7"/>
    <p:sldId id="416" r:id="rId8"/>
    <p:sldId id="419" r:id="rId9"/>
    <p:sldId id="417" r:id="rId10"/>
    <p:sldId id="414" r:id="rId11"/>
    <p:sldId id="406" r:id="rId12"/>
    <p:sldId id="381" r:id="rId13"/>
    <p:sldId id="405" r:id="rId14"/>
  </p:sldIdLst>
  <p:sldSz cx="9144000" cy="6858000" type="screen4x3"/>
  <p:notesSz cx="6877050" cy="10001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1">
          <p15:clr>
            <a:srgbClr val="A4A3A4"/>
          </p15:clr>
        </p15:guide>
        <p15:guide id="2" orient="horz" pos="4058">
          <p15:clr>
            <a:srgbClr val="A4A3A4"/>
          </p15:clr>
        </p15:guide>
        <p15:guide id="3" orient="horz" pos="844">
          <p15:clr>
            <a:srgbClr val="A4A3A4"/>
          </p15:clr>
        </p15:guide>
        <p15:guide id="4" orient="horz" pos="1247">
          <p15:clr>
            <a:srgbClr val="A4A3A4"/>
          </p15:clr>
        </p15:guide>
        <p15:guide id="5" orient="horz" pos="1830">
          <p15:clr>
            <a:srgbClr val="A4A3A4"/>
          </p15:clr>
        </p15:guide>
        <p15:guide id="6" pos="5666">
          <p15:clr>
            <a:srgbClr val="A4A3A4"/>
          </p15:clr>
        </p15:guide>
        <p15:guide id="7" pos="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33CC"/>
    <a:srgbClr val="0C1ECE"/>
    <a:srgbClr val="0D22ED"/>
    <a:srgbClr val="FFFFFF"/>
    <a:srgbClr val="384AF4"/>
    <a:srgbClr val="E6E8FE"/>
    <a:srgbClr val="5968F5"/>
    <a:srgbClr val="8C96F8"/>
    <a:srgbClr val="B7B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0" autoAdjust="0"/>
    <p:restoredTop sz="99121" autoAdjust="0"/>
  </p:normalViewPr>
  <p:slideViewPr>
    <p:cSldViewPr snapToGrid="0">
      <p:cViewPr varScale="1">
        <p:scale>
          <a:sx n="88" d="100"/>
          <a:sy n="88" d="100"/>
        </p:scale>
        <p:origin x="1014" y="96"/>
      </p:cViewPr>
      <p:guideLst>
        <p:guide orient="horz" pos="121"/>
        <p:guide orient="horz" pos="4058"/>
        <p:guide orient="horz" pos="844"/>
        <p:guide orient="horz" pos="1247"/>
        <p:guide orient="horz" pos="1830"/>
        <p:guide pos="5666"/>
        <p:guide pos="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76" y="-84"/>
      </p:cViewPr>
      <p:guideLst>
        <p:guide orient="horz" pos="3150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8" tIns="46134" rIns="92268" bIns="46134" numCol="1" anchor="t" anchorCtr="0" compatLnSpc="1">
            <a:prstTxWarp prst="textNoShape">
              <a:avLst/>
            </a:prstTxWarp>
          </a:bodyPr>
          <a:lstStyle>
            <a:lvl1pPr defTabSz="922812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25" y="0"/>
            <a:ext cx="29797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8" tIns="46134" rIns="92268" bIns="46134" numCol="1" anchor="t" anchorCtr="0" compatLnSpc="1">
            <a:prstTxWarp prst="textNoShape">
              <a:avLst/>
            </a:prstTxWarp>
          </a:bodyPr>
          <a:lstStyle>
            <a:lvl1pPr algn="r" defTabSz="922812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8013"/>
            <a:ext cx="29797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8" tIns="46134" rIns="92268" bIns="46134" numCol="1" anchor="b" anchorCtr="0" compatLnSpc="1">
            <a:prstTxWarp prst="textNoShape">
              <a:avLst/>
            </a:prstTxWarp>
          </a:bodyPr>
          <a:lstStyle>
            <a:lvl1pPr defTabSz="922812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25" y="9498013"/>
            <a:ext cx="29797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8" tIns="46134" rIns="92268" bIns="46134" numCol="1" anchor="b" anchorCtr="0" compatLnSpc="1">
            <a:prstTxWarp prst="textNoShape">
              <a:avLst/>
            </a:prstTxWarp>
          </a:bodyPr>
          <a:lstStyle>
            <a:lvl1pPr algn="r" defTabSz="922812">
              <a:defRPr sz="1200"/>
            </a:lvl1pPr>
          </a:lstStyle>
          <a:p>
            <a:pPr>
              <a:defRPr/>
            </a:pPr>
            <a:fld id="{54471010-672F-4B79-82A6-20ED65BA5D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365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8" tIns="46134" rIns="92268" bIns="46134" numCol="1" anchor="t" anchorCtr="0" compatLnSpc="1">
            <a:prstTxWarp prst="textNoShape">
              <a:avLst/>
            </a:prstTxWarp>
          </a:bodyPr>
          <a:lstStyle>
            <a:lvl1pPr defTabSz="922812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725" y="0"/>
            <a:ext cx="29797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8" tIns="46134" rIns="92268" bIns="46134" numCol="1" anchor="t" anchorCtr="0" compatLnSpc="1">
            <a:prstTxWarp prst="textNoShape">
              <a:avLst/>
            </a:prstTxWarp>
          </a:bodyPr>
          <a:lstStyle>
            <a:lvl1pPr algn="r" defTabSz="922812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4999038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49800"/>
            <a:ext cx="5502275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8" tIns="46134" rIns="92268" bIns="461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8013"/>
            <a:ext cx="29797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8" tIns="46134" rIns="92268" bIns="46134" numCol="1" anchor="b" anchorCtr="0" compatLnSpc="1">
            <a:prstTxWarp prst="textNoShape">
              <a:avLst/>
            </a:prstTxWarp>
          </a:bodyPr>
          <a:lstStyle>
            <a:lvl1pPr defTabSz="922812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725" y="9498013"/>
            <a:ext cx="29797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8" tIns="46134" rIns="92268" bIns="46134" numCol="1" anchor="b" anchorCtr="0" compatLnSpc="1">
            <a:prstTxWarp prst="textNoShape">
              <a:avLst/>
            </a:prstTxWarp>
          </a:bodyPr>
          <a:lstStyle>
            <a:lvl1pPr algn="r" defTabSz="922812">
              <a:defRPr sz="1200"/>
            </a:lvl1pPr>
          </a:lstStyle>
          <a:p>
            <a:pPr>
              <a:defRPr/>
            </a:pPr>
            <a:fld id="{BFAE3B1D-55FE-42DA-8211-7629F08718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672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1591AD9-7910-4EC8-8D55-5229D5F3C5B9}" type="slidenum">
              <a:rPr lang="de-DE" smtClean="0"/>
              <a:pPr eaLnBrk="1" hangingPunct="1"/>
              <a:t>1</a:t>
            </a:fld>
            <a:endParaRPr lang="de-DE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766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1F808C1-32DC-4B62-BF9B-87765FE81D00}" type="slidenum">
              <a:rPr lang="de-DE" smtClean="0"/>
              <a:pPr eaLnBrk="1" hangingPunct="1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872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NRW_SK_CMY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75" y="404813"/>
            <a:ext cx="2835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573463"/>
            <a:ext cx="80645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8537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3F67E-1AA9-4222-8624-72D2DDA8E2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79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125" y="1268413"/>
            <a:ext cx="2016125" cy="446563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268413"/>
            <a:ext cx="5895975" cy="4465637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A76A7-1C4A-47CC-A65B-078998E119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011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64500" cy="143986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9750" y="3573463"/>
            <a:ext cx="8064500" cy="2160587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9F2E1-E6D4-4A54-801E-1E27DF8434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87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0300-541D-4A36-A2F8-216EAF72E970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Auftaktveranstaltung VK-PK       Soest, 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BD16D-EE47-4A07-87ED-4F358B229D8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83439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0300-541D-4A36-A2F8-216EAF72E970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4B5375-53C1-435E-86EA-A0C6C5D7038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1470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0300-541D-4A36-A2F8-216EAF72E970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Auftaktveranstaltung VK-PK       Soest, 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BD16D-EE47-4A07-87ED-4F358B229D8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5444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0300-541D-4A36-A2F8-216EAF72E970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A8075-2237-4989-A8C3-956270C4666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360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0300-541D-4A36-A2F8-216EAF72E970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D271B-56FE-45DC-98E7-A29F71CBE48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51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0300-541D-4A36-A2F8-216EAF72E970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08BB0-5291-46AE-922D-F161BB0E739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3008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0300-541D-4A36-A2F8-216EAF72E970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C1A86-5127-4D22-9347-8629DD6012A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41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B5375-53C1-435E-86EA-A0C6C5D703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186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0300-541D-4A36-A2F8-216EAF72E970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1BE87-7750-4A37-B6C6-C2CC4515569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340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0300-541D-4A36-A2F8-216EAF72E970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2FC65-53F7-4DBD-A547-CB268FE335AF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996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0300-541D-4A36-A2F8-216EAF72E970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3F67E-1AA9-4222-8624-72D2DDA8E2E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873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0300-541D-4A36-A2F8-216EAF72E970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A76A7-1C4A-47CC-A65B-078998E11911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32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50F0-3F54-476B-9368-897001D4A7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63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A8075-2237-4989-A8C3-956270C466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00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271B-56FE-45DC-98E7-A29F71CBE4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3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8BB0-5291-46AE-922D-F161BB0E73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5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C1A86-5127-4D22-9347-8629DD6012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28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1BE87-7750-4A37-B6C6-C2CC451556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52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FC65-53F7-4DBD-A547-CB268FE335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37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268413"/>
            <a:ext cx="80645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3573463"/>
            <a:ext cx="80645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0113" y="6453188"/>
            <a:ext cx="36576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cs typeface="+mn-cs"/>
              </a:defRPr>
            </a:lvl1pPr>
          </a:lstStyle>
          <a:p>
            <a:pPr>
              <a:defRPr/>
            </a:pPr>
            <a:r>
              <a:rPr lang="de-DE"/>
              <a:t>Auftaktveranstaltung VK-PK       Soest, 27.11.2008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cs typeface="+mn-cs"/>
              </a:defRPr>
            </a:lvl1pPr>
          </a:lstStyle>
          <a:p>
            <a:pPr>
              <a:defRPr/>
            </a:pPr>
            <a:fld id="{2CCBD16D-EE47-4A07-87ED-4F358B229D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0" name="Picture 10" descr="NRW_MSW_RGB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04813"/>
            <a:ext cx="281463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de-DE"/>
          </a:p>
        </p:txBody>
      </p:sp>
      <p:pic>
        <p:nvPicPr>
          <p:cNvPr id="3" name="Picture 13" descr="Logo_NRW_MS_RZ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20891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  <p:sldLayoutId id="2147484009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0300-541D-4A36-A2F8-216EAF72E970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Auftaktveranstaltung VK-PK       Soest, 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CBD16D-EE47-4A07-87ED-4F358B229D8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20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539750" y="4140200"/>
            <a:ext cx="80645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de-DE" sz="24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Die gymnasiale Oberstufe im                            achtjährigen Bildungsgang</a:t>
            </a:r>
          </a:p>
          <a:p>
            <a:endParaRPr lang="de-DE" sz="2400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de-DE" sz="24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Aktualisiert für Abiturjahrgang 2023</a:t>
            </a:r>
            <a:br>
              <a:rPr lang="de-DE" sz="2400" b="1" dirty="0">
                <a:latin typeface="Century Gothic" pitchFamily="34" charset="0"/>
              </a:rPr>
            </a:br>
            <a:br>
              <a:rPr lang="de-DE" sz="2400" b="1" dirty="0">
                <a:latin typeface="Century Gothic" pitchFamily="34" charset="0"/>
              </a:rPr>
            </a:br>
            <a:endParaRPr lang="de-DE" sz="1200" dirty="0">
              <a:latin typeface="Century Gothic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398239"/>
            <a:ext cx="5280025" cy="289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125413" y="1897063"/>
            <a:ext cx="8905875" cy="2828925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>
                  <a:alpha val="76000"/>
                </a:srgbClr>
              </a:gs>
              <a:gs pos="70000">
                <a:srgbClr val="C4D6EB">
                  <a:alpha val="58000"/>
                </a:srgbClr>
              </a:gs>
              <a:gs pos="100000">
                <a:srgbClr val="FFEBFA">
                  <a:alpha val="39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600"/>
              <a:t>	</a:t>
            </a:r>
            <a:endParaRPr lang="de-DE" sz="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800"/>
              <a:t>	</a:t>
            </a:r>
            <a:r>
              <a:rPr lang="de-DE" sz="1600"/>
              <a:t>Bei Einbringung von: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600"/>
              <a:t>	</a:t>
            </a:r>
            <a:r>
              <a:rPr lang="de-DE" sz="1600" b="1"/>
              <a:t>35 - 37</a:t>
            </a:r>
            <a:r>
              <a:rPr lang="de-DE" sz="1600"/>
              <a:t> Kursen:		</a:t>
            </a:r>
            <a:r>
              <a:rPr lang="de-DE" sz="1600" b="1"/>
              <a:t>7</a:t>
            </a:r>
            <a:r>
              <a:rPr lang="de-DE" sz="1600"/>
              <a:t> Defizite, davon höchstens </a:t>
            </a:r>
            <a:r>
              <a:rPr lang="de-DE" sz="1600" b="1"/>
              <a:t>3</a:t>
            </a:r>
            <a:r>
              <a:rPr lang="de-DE" sz="1600"/>
              <a:t> Leistungskursdefizite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600"/>
              <a:t>	</a:t>
            </a:r>
            <a:r>
              <a:rPr lang="de-DE" sz="1600" b="1"/>
              <a:t>38 - 40</a:t>
            </a:r>
            <a:r>
              <a:rPr lang="de-DE" sz="1600"/>
              <a:t> Kursen:		</a:t>
            </a:r>
            <a:r>
              <a:rPr lang="de-DE" sz="1600" b="1"/>
              <a:t>8</a:t>
            </a:r>
            <a:r>
              <a:rPr lang="de-DE" sz="1600"/>
              <a:t> Defizite, davon höchstens </a:t>
            </a:r>
            <a:r>
              <a:rPr lang="de-DE" sz="1600" b="1"/>
              <a:t>3</a:t>
            </a:r>
            <a:r>
              <a:rPr lang="de-DE" sz="1600"/>
              <a:t> Leistungskursdefizite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600"/>
              <a:t>	Kein anzurechnender Kurs darf mit 0 Punkten abgeschlossen werden.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600"/>
              <a:t>	In Block I müssen mindestens 200 Punkte erreicht werden.</a:t>
            </a:r>
          </a:p>
        </p:txBody>
      </p:sp>
      <p:pic>
        <p:nvPicPr>
          <p:cNvPr id="35845" name="Picture 7" descr="amploni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88"/>
            <a:ext cx="914400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Textfeld 4"/>
          <p:cNvSpPr txBox="1">
            <a:spLocks noChangeArrowheads="1"/>
          </p:cNvSpPr>
          <p:nvPr/>
        </p:nvSpPr>
        <p:spPr bwMode="auto">
          <a:xfrm>
            <a:off x="0" y="192088"/>
            <a:ext cx="9144000" cy="1147762"/>
          </a:xfrm>
          <a:prstGeom prst="rect">
            <a:avLst/>
          </a:prstGeom>
          <a:solidFill>
            <a:srgbClr val="8898C3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de-DE" sz="2800" b="1"/>
              <a:t>Zulassung zum Abitur – Leistungsdefizite</a:t>
            </a:r>
            <a:endParaRPr lang="de-DE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br>
              <a:rPr lang="de-DE" sz="3200"/>
            </a:br>
            <a:endParaRPr lang="de-DE" sz="3200"/>
          </a:p>
        </p:txBody>
      </p:sp>
      <p:graphicFrame>
        <p:nvGraphicFramePr>
          <p:cNvPr id="34718" name="Group 9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184854"/>
              </p:ext>
            </p:extLst>
          </p:nvPr>
        </p:nvGraphicFramePr>
        <p:xfrm>
          <a:off x="415925" y="1543050"/>
          <a:ext cx="8264525" cy="509271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4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4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81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65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75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12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14305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7236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Block II: Abiturprüfung</a:t>
                      </a: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(mind. 100 P., höchstens 300 P.)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Abiturprüfung: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Fächer aus D, M, FS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Abdeckung der 3</a:t>
                      </a:r>
                      <a:r>
                        <a:rPr kumimoji="0" 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Aufgabenfelder</a:t>
                      </a:r>
                      <a:r>
                        <a:rPr kumimoji="0" 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                                                                                                     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Schullaufbahnberatung und -planung von der EP bis zum Abitur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6164">
                        <a:alpha val="50195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7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LK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LK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Fach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Fach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Block I: Zulassung: 35 – 40 Kurse: mind. 200 P., höchstens 600 P.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Qualifikationsphase: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Belegung von mindestens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 anrechenbaren Kursen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(8 LK plus mind. 30 GK)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Vertiefungskurs nicht  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anrechenbar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Projektkurs anrechenbar      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(wie 2 GK)</a:t>
                      </a: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Versetzungsgrundlage:         10 Fächer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75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75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75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Versetzung, mittlerer Schulabschluss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69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EP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Zentrale Klausuren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 FS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KU/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GW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NW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 (PL)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NW/ FS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Wahl-fach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Wahl-fach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VK (nur ein HJ, nicht bei S10)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Vertiefungs-kurs (VK) nicht versetzungs-relevant.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42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 FS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KU/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GW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NW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 (PL)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NW/ FS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Wahl-fach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Wahl-fach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3929" name="Text Box 148"/>
          <p:cNvSpPr txBox="1">
            <a:spLocks noChangeArrowheads="1"/>
          </p:cNvSpPr>
          <p:nvPr/>
        </p:nvSpPr>
        <p:spPr bwMode="auto">
          <a:xfrm>
            <a:off x="1177925" y="2934699"/>
            <a:ext cx="5283200" cy="175124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de-DE" sz="1100" dirty="0"/>
              <a:t>Belegung von 38 – 40 anrechenbaren Kursen </a:t>
            </a:r>
          </a:p>
          <a:p>
            <a:pPr eaLnBrk="1" hangingPunct="1">
              <a:spcBef>
                <a:spcPct val="10000"/>
              </a:spcBef>
            </a:pPr>
            <a:r>
              <a:rPr lang="de-DE" sz="1100" dirty="0"/>
              <a:t>Fortführung als GK oder LK verpflichtend: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de-DE" sz="1100" dirty="0"/>
              <a:t>durchgehend bis zum Abitur: </a:t>
            </a:r>
          </a:p>
          <a:p>
            <a:pPr eaLnBrk="1" hangingPunct="1">
              <a:spcBef>
                <a:spcPct val="10000"/>
              </a:spcBef>
            </a:pPr>
            <a:r>
              <a:rPr lang="de-DE" sz="1100" dirty="0"/>
              <a:t>	D, M, eine FS, eine GW, eine NW,  SP, </a:t>
            </a:r>
          </a:p>
          <a:p>
            <a:pPr eaLnBrk="1" hangingPunct="1">
              <a:spcBef>
                <a:spcPct val="10000"/>
              </a:spcBef>
            </a:pPr>
            <a:r>
              <a:rPr lang="de-DE" sz="1100" dirty="0"/>
              <a:t>	zweite FS oder zweites </a:t>
            </a:r>
            <a:r>
              <a:rPr lang="de-DE" sz="1100" dirty="0" err="1"/>
              <a:t>nw-tc</a:t>
            </a:r>
            <a:r>
              <a:rPr lang="de-DE" sz="1100" dirty="0"/>
              <a:t>. Fach 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de-DE" sz="1100" dirty="0"/>
              <a:t>mind. bis Ende Q1:    </a:t>
            </a:r>
          </a:p>
          <a:p>
            <a:pPr eaLnBrk="1" hangingPunct="1">
              <a:spcBef>
                <a:spcPct val="10000"/>
              </a:spcBef>
            </a:pPr>
            <a:r>
              <a:rPr lang="de-DE" sz="1100" dirty="0"/>
              <a:t>	KU/MU/LI</a:t>
            </a:r>
          </a:p>
          <a:p>
            <a:pPr eaLnBrk="1" hangingPunct="1">
              <a:spcBef>
                <a:spcPct val="10000"/>
              </a:spcBef>
            </a:pPr>
            <a:r>
              <a:rPr lang="de-DE" sz="1100" dirty="0"/>
              <a:t>        	GE+SW (bzw. Zusatzkurse in Q2)</a:t>
            </a:r>
          </a:p>
          <a:p>
            <a:pPr eaLnBrk="1" hangingPunct="1">
              <a:spcBef>
                <a:spcPct val="10000"/>
              </a:spcBef>
            </a:pPr>
            <a:r>
              <a:rPr lang="de-DE" sz="1100" dirty="0"/>
              <a:t>       	RE (ersatzweise PL)</a:t>
            </a:r>
          </a:p>
        </p:txBody>
      </p:sp>
      <p:sp>
        <p:nvSpPr>
          <p:cNvPr id="197781" name="Text Box 149"/>
          <p:cNvSpPr txBox="1">
            <a:spLocks noChangeArrowheads="1"/>
          </p:cNvSpPr>
          <p:nvPr/>
        </p:nvSpPr>
        <p:spPr bwMode="auto">
          <a:xfrm>
            <a:off x="482600" y="3686175"/>
            <a:ext cx="533400" cy="4191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800" b="1">
                <a:cs typeface="+mn-cs"/>
              </a:rPr>
              <a:t>FHR schul. Teil</a:t>
            </a:r>
            <a:endParaRPr lang="de-DE" sz="800" b="1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</p:txBody>
      </p:sp>
      <p:pic>
        <p:nvPicPr>
          <p:cNvPr id="33931" name="Picture 7" descr="amploni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192088"/>
            <a:ext cx="914400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41275" y="192088"/>
            <a:ext cx="9144000" cy="1147762"/>
          </a:xfrm>
          <a:prstGeom prst="rect">
            <a:avLst/>
          </a:prstGeom>
          <a:solidFill>
            <a:srgbClr val="8898C3">
              <a:alpha val="60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de-DE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Die gymnasiale Oberstufe im Überblick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8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559462"/>
              </p:ext>
            </p:extLst>
          </p:nvPr>
        </p:nvGraphicFramePr>
        <p:xfrm>
          <a:off x="274638" y="1979613"/>
          <a:ext cx="8720137" cy="2560242"/>
        </p:xfrm>
        <a:graphic>
          <a:graphicData uri="http://schemas.openxmlformats.org/drawingml/2006/table">
            <a:tbl>
              <a:tblPr/>
              <a:tblGrid>
                <a:gridCol w="8720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Weitere Informationen unter</a:t>
                      </a: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www.schulministerium.nrw.de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www.standardsicherung.nrw.de</a:t>
                      </a:r>
                      <a:endParaRPr kumimoji="0" lang="de-DE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8915" name="Picture 7" descr="amploni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88"/>
            <a:ext cx="914400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0" y="192088"/>
            <a:ext cx="9144000" cy="1147762"/>
          </a:xfrm>
          <a:prstGeom prst="rect">
            <a:avLst/>
          </a:prstGeom>
          <a:solidFill>
            <a:srgbClr val="8898C3">
              <a:alpha val="60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de-DE" sz="2800" b="1">
                <a:latin typeface="Century Gothic" pitchFamily="34" charset="0"/>
              </a:rPr>
              <a:t>Die gymnasiale Oberstufe </a:t>
            </a:r>
            <a:endParaRPr lang="de-DE" sz="2800" b="1">
              <a:effectLst>
                <a:outerShdw blurRad="38100" dist="38100" dir="2700000" algn="tl">
                  <a:srgbClr val="FFFFFF"/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br>
              <a:rPr lang="de-DE" sz="3200"/>
            </a:br>
            <a:endParaRPr lang="de-DE" sz="3200"/>
          </a:p>
        </p:txBody>
      </p:sp>
      <p:graphicFrame>
        <p:nvGraphicFramePr>
          <p:cNvPr id="17453" name="Group 45"/>
          <p:cNvGraphicFramePr>
            <a:graphicFrameLocks noGrp="1"/>
          </p:cNvGraphicFramePr>
          <p:nvPr>
            <p:ph sz="half" idx="2"/>
          </p:nvPr>
        </p:nvGraphicFramePr>
        <p:xfrm>
          <a:off x="547688" y="1598613"/>
          <a:ext cx="8056562" cy="4662490"/>
        </p:xfrm>
        <a:graphic>
          <a:graphicData uri="http://schemas.openxmlformats.org/drawingml/2006/table">
            <a:tbl>
              <a:tblPr/>
              <a:tblGrid>
                <a:gridCol w="5287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Abiturzeugnis (Ergebnisse aus Block I und Block II)</a:t>
                      </a: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4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Schriftliche und mündliche Abiturprüfung (Block II)</a:t>
                      </a: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Zulassung zu den Abiturprüfungen</a:t>
                      </a: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2. Jahr der Qualifikationsphase </a:t>
                      </a:r>
                    </a:p>
                  </a:txBody>
                  <a:tcPr marL="91441" marR="91441"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(Block I)</a:t>
                      </a: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1441" marR="91441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1. Jahr der Qualifikationsphase </a:t>
                      </a:r>
                    </a:p>
                  </a:txBody>
                  <a:tcPr marL="91441" marR="91441"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Versetzung (mittlerer Schulabschluss)</a:t>
                      </a: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40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Einführungsphase</a:t>
                      </a: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68001"/>
                          </a:srgbClr>
                        </a:gs>
                        <a:gs pos="70000">
                          <a:srgbClr val="C4D6EB">
                            <a:alpha val="44000"/>
                          </a:srgbClr>
                        </a:gs>
                        <a:gs pos="100000">
                          <a:srgbClr val="FFEBFA">
                            <a:alpha val="20000"/>
                          </a:srgb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412" name="AutoShape 157"/>
          <p:cNvSpPr>
            <a:spLocks noChangeArrowheads="1"/>
          </p:cNvSpPr>
          <p:nvPr/>
        </p:nvSpPr>
        <p:spPr bwMode="auto">
          <a:xfrm>
            <a:off x="1276350" y="481965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7413" name="AutoShape 158"/>
          <p:cNvSpPr>
            <a:spLocks noChangeArrowheads="1"/>
          </p:cNvSpPr>
          <p:nvPr/>
        </p:nvSpPr>
        <p:spPr bwMode="auto">
          <a:xfrm>
            <a:off x="7112000" y="2640013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7414" name="AutoShape 161"/>
          <p:cNvSpPr>
            <a:spLocks noChangeArrowheads="1"/>
          </p:cNvSpPr>
          <p:nvPr/>
        </p:nvSpPr>
        <p:spPr bwMode="auto">
          <a:xfrm rot="5400000">
            <a:off x="5949951" y="3109912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7415" name="AutoShape 162"/>
          <p:cNvSpPr>
            <a:spLocks noChangeArrowheads="1"/>
          </p:cNvSpPr>
          <p:nvPr/>
        </p:nvSpPr>
        <p:spPr bwMode="auto">
          <a:xfrm rot="5400000">
            <a:off x="5949951" y="3978275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1" name="Text Box 156"/>
          <p:cNvSpPr txBox="1">
            <a:spLocks noChangeArrowheads="1"/>
          </p:cNvSpPr>
          <p:nvPr/>
        </p:nvSpPr>
        <p:spPr bwMode="auto">
          <a:xfrm>
            <a:off x="2568575" y="3917950"/>
            <a:ext cx="1085850" cy="4191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200" b="1" dirty="0">
                <a:cs typeface="+mn-cs"/>
              </a:rPr>
              <a:t>FHR </a:t>
            </a:r>
          </a:p>
          <a:p>
            <a:pPr algn="ctr">
              <a:defRPr/>
            </a:pPr>
            <a:r>
              <a:rPr lang="de-DE" sz="1200" b="1" dirty="0" err="1">
                <a:cs typeface="+mn-cs"/>
              </a:rPr>
              <a:t>schul</a:t>
            </a:r>
            <a:r>
              <a:rPr lang="de-DE" sz="1200" b="1" dirty="0">
                <a:cs typeface="+mn-cs"/>
              </a:rPr>
              <a:t>. Teil</a:t>
            </a:r>
            <a:endParaRPr lang="de-DE" sz="1200" b="1" dirty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</p:txBody>
      </p:sp>
      <p:pic>
        <p:nvPicPr>
          <p:cNvPr id="17417" name="Picture 7" descr="amploni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88"/>
            <a:ext cx="914400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0" y="358775"/>
            <a:ext cx="9144000" cy="981075"/>
          </a:xfrm>
          <a:prstGeom prst="rect">
            <a:avLst/>
          </a:prstGeom>
          <a:solidFill>
            <a:srgbClr val="8898C3">
              <a:alpha val="60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de-DE" sz="2800" b="1">
                <a:latin typeface="Century Gothic" pitchFamily="34" charset="0"/>
              </a:rPr>
              <a:t>Die gymnasiale Oberstufe </a:t>
            </a:r>
            <a:endParaRPr lang="de-DE" sz="2800" b="1">
              <a:effectLst>
                <a:outerShdw blurRad="38100" dist="38100" dir="2700000" algn="tl">
                  <a:srgbClr val="FFFFFF"/>
                </a:outerShdw>
              </a:effectLst>
              <a:latin typeface="Century Gothic" pitchFamily="34" charset="0"/>
            </a:endParaRPr>
          </a:p>
        </p:txBody>
      </p:sp>
      <p:pic>
        <p:nvPicPr>
          <p:cNvPr id="17419" name="Picture 7" descr="amploni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88"/>
            <a:ext cx="914400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4"/>
          <p:cNvSpPr txBox="1">
            <a:spLocks noChangeArrowheads="1"/>
          </p:cNvSpPr>
          <p:nvPr/>
        </p:nvSpPr>
        <p:spPr bwMode="auto">
          <a:xfrm>
            <a:off x="0" y="192088"/>
            <a:ext cx="9144000" cy="1147762"/>
          </a:xfrm>
          <a:prstGeom prst="rect">
            <a:avLst/>
          </a:prstGeom>
          <a:solidFill>
            <a:srgbClr val="8898C3">
              <a:alpha val="60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de-DE" sz="2800" b="1">
                <a:latin typeface="Century Gothic" pitchFamily="34" charset="0"/>
              </a:rPr>
              <a:t>Die gymnasiale Oberstufe </a:t>
            </a:r>
            <a:endParaRPr lang="de-DE" sz="2800" b="1">
              <a:effectLst>
                <a:outerShdw blurRad="38100" dist="38100" dir="2700000" algn="tl">
                  <a:srgbClr val="FFFFFF"/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br>
              <a:rPr lang="de-DE" sz="3200"/>
            </a:br>
            <a:endParaRPr lang="de-DE" sz="3200"/>
          </a:p>
        </p:txBody>
      </p:sp>
      <p:graphicFrame>
        <p:nvGraphicFramePr>
          <p:cNvPr id="18539" name="Group 107"/>
          <p:cNvGraphicFramePr>
            <a:graphicFrameLocks noGrp="1"/>
          </p:cNvGraphicFramePr>
          <p:nvPr>
            <p:ph sz="half" idx="2"/>
          </p:nvPr>
        </p:nvGraphicFramePr>
        <p:xfrm>
          <a:off x="533400" y="1612900"/>
          <a:ext cx="8070850" cy="4663686"/>
        </p:xfrm>
        <a:graphic>
          <a:graphicData uri="http://schemas.openxmlformats.org/drawingml/2006/table">
            <a:tbl>
              <a:tblPr/>
              <a:tblGrid>
                <a:gridCol w="269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0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0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Aufgabenfeld I 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sprachlich-literarisch-künstlerisch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Deutsch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alle Fremdsprachen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Kunst und Musik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0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Aufgabenfeld II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gesellschaftswissenschaftlich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Geschichte, Sozialwissenschaften, Geographie, Erziehungswissenschaft, Philosophie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0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Aufgabenfeld III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mathematisch-naturwissenschaftlich-technisch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Mathematik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Biologie, Physik, Chemie, Informatik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5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außerhalb der Aufgabenfelder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Religion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6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Sport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Vertiefungsfächer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in Deutsch, Mathematik und den fortgeführten Fremdsprachen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Projektkurse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in Anbindung an ein Referenzfach (nur in der Q-Phase)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8436" name="Picture 7" descr="amploni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88"/>
            <a:ext cx="914400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0" y="192088"/>
            <a:ext cx="9144000" cy="1147762"/>
          </a:xfrm>
          <a:prstGeom prst="rect">
            <a:avLst/>
          </a:prstGeom>
          <a:solidFill>
            <a:srgbClr val="8898C3">
              <a:alpha val="60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de-DE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Aufgabenfelder und Fächer</a:t>
            </a:r>
            <a:r>
              <a:rPr lang="de-DE" sz="2800" b="1">
                <a:latin typeface="Century Gothic" pitchFamily="34" charset="0"/>
              </a:rPr>
              <a:t> </a:t>
            </a:r>
            <a:endParaRPr lang="de-DE" sz="2800" b="1">
              <a:effectLst>
                <a:outerShdw blurRad="38100" dist="38100" dir="2700000" algn="tl">
                  <a:srgbClr val="FFFFFF"/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Bild 3" descr="amploniu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88"/>
            <a:ext cx="9129713" cy="1131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192088"/>
            <a:ext cx="9159875" cy="1131887"/>
          </a:xfrm>
          <a:prstGeom prst="rect">
            <a:avLst/>
          </a:prstGeom>
          <a:solidFill>
            <a:srgbClr val="336699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de-DE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-BoldMT"/>
              </a:rPr>
              <a:t>Wochenstunden</a:t>
            </a:r>
            <a:r>
              <a:rPr lang="de-DE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-BoldMT"/>
              </a:rPr>
              <a:t> </a:t>
            </a:r>
            <a:r>
              <a:rPr lang="de-DE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-BoldMT"/>
              </a:rPr>
              <a:t>und Kurse</a:t>
            </a:r>
            <a:endParaRPr lang="de-DE" sz="2400" b="1">
              <a:effectLst>
                <a:outerShdw blurRad="38100" dist="38100" dir="2700000" algn="tl">
                  <a:srgbClr val="FFFFFF"/>
                </a:outerShdw>
              </a:effectLst>
              <a:latin typeface="Arial-BoldMT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769938" y="3173413"/>
            <a:ext cx="743108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r>
              <a:rPr lang="de-DE" sz="2000">
                <a:solidFill>
                  <a:schemeClr val="bg1"/>
                </a:solidFill>
                <a:sym typeface="Wingdings" pitchFamily="2" charset="2"/>
              </a:rPr>
              <a:t>Anzahl der </a:t>
            </a:r>
            <a:r>
              <a:rPr lang="de-DE" sz="2000">
                <a:solidFill>
                  <a:schemeClr val="bg1"/>
                </a:solidFill>
              </a:rPr>
              <a:t>Wochenstunden in der gymnasialen Oberstufe:</a:t>
            </a:r>
          </a:p>
          <a:p>
            <a:pPr marL="742950" lvl="1" indent="-285750">
              <a:spcBef>
                <a:spcPct val="20000"/>
              </a:spcBef>
            </a:pPr>
            <a:r>
              <a:rPr lang="de-DE" sz="2000">
                <a:solidFill>
                  <a:schemeClr val="bg1"/>
                </a:solidFill>
              </a:rPr>
              <a:t>insgesamt </a:t>
            </a:r>
            <a:r>
              <a:rPr lang="de-DE" sz="2000" b="1">
                <a:solidFill>
                  <a:schemeClr val="bg1"/>
                </a:solidFill>
              </a:rPr>
              <a:t>102</a:t>
            </a:r>
            <a:r>
              <a:rPr lang="de-DE" sz="2000">
                <a:solidFill>
                  <a:schemeClr val="bg1"/>
                </a:solidFill>
              </a:rPr>
              <a:t>                                                                          	</a:t>
            </a:r>
            <a:endParaRPr lang="de-DE">
              <a:solidFill>
                <a:schemeClr val="bg1"/>
              </a:solidFill>
            </a:endParaRP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olidFill>
                  <a:schemeClr val="bg1"/>
                </a:solidFill>
                <a:sym typeface="Wingdings" pitchFamily="2" charset="2"/>
              </a:rPr>
              <a:t>Bandbreite je Jahrgangsstufe: </a:t>
            </a:r>
            <a:r>
              <a:rPr lang="de-DE" sz="2000" b="1">
                <a:solidFill>
                  <a:schemeClr val="bg1"/>
                </a:solidFill>
                <a:sym typeface="Wingdings" pitchFamily="2" charset="2"/>
              </a:rPr>
              <a:t>32 – 36</a:t>
            </a:r>
            <a:r>
              <a:rPr lang="de-DE" sz="2000">
                <a:solidFill>
                  <a:schemeClr val="bg1"/>
                </a:solidFill>
                <a:sym typeface="Wingdings" pitchFamily="2" charset="2"/>
              </a:rPr>
              <a:t> Wochenstunden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olidFill>
                  <a:schemeClr val="bg1"/>
                </a:solidFill>
                <a:sym typeface="Wingdings" pitchFamily="2" charset="2"/>
              </a:rPr>
              <a:t>(durchschnittlich also </a:t>
            </a:r>
            <a:r>
              <a:rPr lang="de-DE" sz="2000" b="1">
                <a:solidFill>
                  <a:schemeClr val="bg1"/>
                </a:solidFill>
                <a:sym typeface="Wingdings" pitchFamily="2" charset="2"/>
              </a:rPr>
              <a:t>34</a:t>
            </a:r>
            <a:r>
              <a:rPr lang="de-DE" sz="2000">
                <a:solidFill>
                  <a:schemeClr val="bg1"/>
                </a:solidFill>
                <a:sym typeface="Wingdings" pitchFamily="2" charset="2"/>
              </a:rPr>
              <a:t> Wochenstunden).</a:t>
            </a:r>
          </a:p>
          <a:p>
            <a:pPr>
              <a:spcBef>
                <a:spcPct val="20000"/>
              </a:spcBef>
            </a:pPr>
            <a:endParaRPr lang="de-DE" sz="800">
              <a:solidFill>
                <a:schemeClr val="bg1"/>
              </a:solidFill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è"/>
            </a:pPr>
            <a:endParaRPr lang="de-DE" sz="800">
              <a:solidFill>
                <a:schemeClr val="bg1"/>
              </a:solidFill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de-DE" sz="2000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39750" y="1804988"/>
            <a:ext cx="4924425" cy="701675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>
                  <a:alpha val="76000"/>
                </a:srgbClr>
              </a:gs>
              <a:gs pos="70000">
                <a:srgbClr val="C4D6EB">
                  <a:alpha val="58000"/>
                </a:srgbClr>
              </a:gs>
              <a:gs pos="100000">
                <a:srgbClr val="FFEBFA">
                  <a:alpha val="3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2000" b="1" i="1">
                <a:latin typeface="Arial-BoldMT"/>
              </a:rPr>
              <a:t>Ein Kurs entspricht der Belegung eines Faches in einem Halbjahr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Bild 3" descr="amploni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800"/>
            <a:ext cx="9144000" cy="1255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Inhaltsplatzhalter 2"/>
          <p:cNvSpPr>
            <a:spLocks noGrp="1"/>
          </p:cNvSpPr>
          <p:nvPr>
            <p:ph sz="half" idx="1"/>
          </p:nvPr>
        </p:nvSpPr>
        <p:spPr>
          <a:xfrm>
            <a:off x="900113" y="1820863"/>
            <a:ext cx="7024687" cy="4670425"/>
          </a:xfrm>
        </p:spPr>
        <p:txBody>
          <a:bodyPr/>
          <a:lstStyle/>
          <a:p>
            <a:r>
              <a:rPr lang="de-DE" sz="2400">
                <a:solidFill>
                  <a:schemeClr val="bg1"/>
                </a:solidFill>
                <a:latin typeface="Century Gothic" pitchFamily="34" charset="0"/>
              </a:rPr>
              <a:t>Die Endnote in einem schriftlich belegten Kurs ergibt sich aus den Leistungen aus den Beurteilungsbereichen </a:t>
            </a:r>
            <a:r>
              <a:rPr lang="de-DE" sz="2400" i="1">
                <a:solidFill>
                  <a:schemeClr val="bg1"/>
                </a:solidFill>
                <a:latin typeface="Century Gothic" pitchFamily="34" charset="0"/>
              </a:rPr>
              <a:t>Klausuren</a:t>
            </a:r>
            <a:r>
              <a:rPr lang="de-DE" sz="2400">
                <a:solidFill>
                  <a:schemeClr val="bg1"/>
                </a:solidFill>
                <a:latin typeface="Century Gothic" pitchFamily="34" charset="0"/>
              </a:rPr>
              <a:t> und  </a:t>
            </a:r>
            <a:r>
              <a:rPr lang="de-DE" sz="2400" i="1">
                <a:solidFill>
                  <a:schemeClr val="bg1"/>
                </a:solidFill>
                <a:latin typeface="Century Gothic" pitchFamily="34" charset="0"/>
              </a:rPr>
              <a:t>Sonstige Mitarbeit.</a:t>
            </a:r>
          </a:p>
          <a:p>
            <a:pPr>
              <a:buFontTx/>
              <a:buNone/>
            </a:pPr>
            <a:r>
              <a:rPr lang="de-DE" sz="2400">
                <a:solidFill>
                  <a:schemeClr val="bg1"/>
                </a:solidFill>
                <a:latin typeface="Century Gothic" pitchFamily="34" charset="0"/>
              </a:rPr>
              <a:t>    Die Endnote wird gleichwertig aus den</a:t>
            </a:r>
            <a:br>
              <a:rPr lang="de-DE" sz="2400">
                <a:solidFill>
                  <a:schemeClr val="bg1"/>
                </a:solidFill>
                <a:latin typeface="Century Gothic" pitchFamily="34" charset="0"/>
              </a:rPr>
            </a:br>
            <a:r>
              <a:rPr lang="de-DE" sz="2400">
                <a:solidFill>
                  <a:schemeClr val="bg1"/>
                </a:solidFill>
                <a:latin typeface="Century Gothic" pitchFamily="34" charset="0"/>
              </a:rPr>
              <a:t>beiden Beurteilungsbereichen gebildet.</a:t>
            </a:r>
          </a:p>
          <a:p>
            <a:pPr>
              <a:buFontTx/>
              <a:buNone/>
            </a:pPr>
            <a:endParaRPr lang="de-DE" sz="240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de-DE" sz="2400">
                <a:solidFill>
                  <a:schemeClr val="bg1"/>
                </a:solidFill>
                <a:latin typeface="Century Gothic" pitchFamily="34" charset="0"/>
              </a:rPr>
              <a:t>In einem nur mündlich belegten Kurs basiert die Endnote ausschließlich auf der </a:t>
            </a:r>
            <a:r>
              <a:rPr lang="de-DE" sz="2400" i="1">
                <a:solidFill>
                  <a:schemeClr val="bg1"/>
                </a:solidFill>
                <a:latin typeface="Century Gothic" pitchFamily="34" charset="0"/>
              </a:rPr>
              <a:t>Sonstigen Mitarbeit</a:t>
            </a:r>
            <a:endParaRPr lang="de-DE" sz="2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484" name="Textfeld 4"/>
          <p:cNvSpPr txBox="1">
            <a:spLocks noChangeArrowheads="1"/>
          </p:cNvSpPr>
          <p:nvPr/>
        </p:nvSpPr>
        <p:spPr bwMode="auto">
          <a:xfrm>
            <a:off x="0" y="177800"/>
            <a:ext cx="9144000" cy="1255713"/>
          </a:xfrm>
          <a:prstGeom prst="rect">
            <a:avLst/>
          </a:prstGeom>
          <a:solidFill>
            <a:srgbClr val="8898C3">
              <a:alpha val="60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DE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Leistungsbewertung in der</a:t>
            </a:r>
            <a:br>
              <a:rPr lang="de-DE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</a:br>
            <a:r>
              <a:rPr lang="de-DE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 gymnasialen Oberstufe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7"/>
          <p:cNvSpPr txBox="1">
            <a:spLocks noChangeArrowheads="1"/>
          </p:cNvSpPr>
          <p:nvPr/>
        </p:nvSpPr>
        <p:spPr bwMode="auto">
          <a:xfrm>
            <a:off x="4161357" y="2047081"/>
            <a:ext cx="90594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dirty="0">
                <a:solidFill>
                  <a:schemeClr val="bg1"/>
                </a:solidFill>
              </a:rPr>
              <a:t>und</a:t>
            </a:r>
          </a:p>
        </p:txBody>
      </p:sp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511175" y="3686175"/>
            <a:ext cx="80645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</a:pPr>
            <a:endParaRPr lang="de-DE" altLang="de-DE" sz="2000" b="1" dirty="0">
              <a:solidFill>
                <a:schemeClr val="bg1"/>
              </a:solidFill>
              <a:latin typeface="Arial-BoldMT"/>
            </a:endParaRPr>
          </a:p>
          <a:p>
            <a:pPr lvl="1" eaLnBrk="1" hangingPunct="1">
              <a:spcBef>
                <a:spcPct val="50000"/>
              </a:spcBef>
            </a:pPr>
            <a:r>
              <a:rPr lang="de-DE" altLang="de-DE" sz="2000" b="1" dirty="0">
                <a:solidFill>
                  <a:schemeClr val="bg1"/>
                </a:solidFill>
                <a:latin typeface="Arial-BoldMT"/>
              </a:rPr>
              <a:t>Leistungskurse</a:t>
            </a:r>
            <a:r>
              <a:rPr lang="de-DE" altLang="de-DE" sz="2000" dirty="0">
                <a:solidFill>
                  <a:schemeClr val="bg1"/>
                </a:solidFill>
                <a:latin typeface="Arial-BoldMT"/>
              </a:rPr>
              <a:t> werden </a:t>
            </a:r>
            <a:r>
              <a:rPr lang="de-DE" altLang="de-DE" sz="2000" b="1" dirty="0">
                <a:solidFill>
                  <a:schemeClr val="bg1"/>
                </a:solidFill>
                <a:latin typeface="Arial-BoldMT"/>
              </a:rPr>
              <a:t>5</a:t>
            </a:r>
            <a:r>
              <a:rPr lang="de-DE" altLang="de-DE" sz="2000" dirty="0">
                <a:solidFill>
                  <a:schemeClr val="bg1"/>
                </a:solidFill>
                <a:latin typeface="Arial-BoldMT"/>
              </a:rPr>
              <a:t>-stündig unterrichtet.</a:t>
            </a:r>
          </a:p>
          <a:p>
            <a:pPr lvl="1" eaLnBrk="1" hangingPunct="1">
              <a:spcBef>
                <a:spcPct val="50000"/>
              </a:spcBef>
            </a:pPr>
            <a:r>
              <a:rPr lang="de-DE" altLang="de-DE" sz="2000" b="1" dirty="0">
                <a:solidFill>
                  <a:schemeClr val="bg1"/>
                </a:solidFill>
                <a:latin typeface="Arial-BoldMT"/>
              </a:rPr>
              <a:t>Grundkurse</a:t>
            </a:r>
            <a:r>
              <a:rPr lang="de-DE" altLang="de-DE" sz="2000" dirty="0">
                <a:solidFill>
                  <a:schemeClr val="bg1"/>
                </a:solidFill>
                <a:latin typeface="Arial-BoldMT"/>
              </a:rPr>
              <a:t> werden </a:t>
            </a:r>
            <a:r>
              <a:rPr lang="de-DE" altLang="de-DE" sz="2000" b="1" dirty="0">
                <a:solidFill>
                  <a:schemeClr val="bg1"/>
                </a:solidFill>
                <a:latin typeface="Arial-BoldMT"/>
              </a:rPr>
              <a:t>3</a:t>
            </a:r>
            <a:r>
              <a:rPr lang="de-DE" altLang="de-DE" sz="2000" dirty="0">
                <a:solidFill>
                  <a:schemeClr val="bg1"/>
                </a:solidFill>
                <a:latin typeface="Arial-BoldMT"/>
              </a:rPr>
              <a:t>-stündig unterrichtet.</a:t>
            </a:r>
          </a:p>
          <a:p>
            <a:pPr lvl="1" eaLnBrk="1" hangingPunct="1">
              <a:spcBef>
                <a:spcPct val="50000"/>
              </a:spcBef>
            </a:pPr>
            <a:r>
              <a:rPr lang="de-DE" altLang="de-DE" sz="2000" b="1" i="1" dirty="0">
                <a:solidFill>
                  <a:schemeClr val="bg1"/>
                </a:solidFill>
                <a:latin typeface="Arial-BoldMT"/>
              </a:rPr>
              <a:t>Ausnahmen:</a:t>
            </a:r>
            <a:r>
              <a:rPr lang="de-DE" altLang="de-DE" sz="2000" i="1" dirty="0">
                <a:solidFill>
                  <a:schemeClr val="bg1"/>
                </a:solidFill>
                <a:latin typeface="Arial-BoldMT"/>
              </a:rPr>
              <a:t> </a:t>
            </a:r>
          </a:p>
          <a:p>
            <a:pPr lvl="1" eaLnBrk="1" hangingPunct="1">
              <a:spcBef>
                <a:spcPct val="50000"/>
              </a:spcBef>
            </a:pPr>
            <a:r>
              <a:rPr lang="de-DE" altLang="de-DE" sz="2000" b="1" dirty="0">
                <a:solidFill>
                  <a:schemeClr val="bg1"/>
                </a:solidFill>
                <a:latin typeface="Arial-BoldMT"/>
              </a:rPr>
              <a:t>neu einsetzende Fremdsprache</a:t>
            </a:r>
            <a:r>
              <a:rPr lang="de-DE" altLang="de-DE" sz="2000" dirty="0">
                <a:solidFill>
                  <a:schemeClr val="bg1"/>
                </a:solidFill>
                <a:latin typeface="Arial-BoldMT"/>
              </a:rPr>
              <a:t>: </a:t>
            </a:r>
            <a:r>
              <a:rPr lang="de-DE" altLang="de-DE" sz="2000" b="1" dirty="0">
                <a:solidFill>
                  <a:schemeClr val="bg1"/>
                </a:solidFill>
                <a:latin typeface="Arial-BoldMT"/>
              </a:rPr>
              <a:t>4</a:t>
            </a:r>
            <a:r>
              <a:rPr lang="de-DE" altLang="de-DE" sz="2000" dirty="0">
                <a:solidFill>
                  <a:schemeClr val="bg1"/>
                </a:solidFill>
                <a:latin typeface="Arial-BoldMT"/>
              </a:rPr>
              <a:t>-stündig </a:t>
            </a:r>
            <a:r>
              <a:rPr lang="de-DE" altLang="de-DE" sz="2400" dirty="0">
                <a:solidFill>
                  <a:schemeClr val="bg1"/>
                </a:solidFill>
                <a:latin typeface="Arial-BoldMT"/>
              </a:rPr>
              <a:t>(</a:t>
            </a:r>
            <a:r>
              <a:rPr lang="de-DE" altLang="de-DE" sz="2000" dirty="0">
                <a:solidFill>
                  <a:schemeClr val="bg1"/>
                </a:solidFill>
                <a:latin typeface="Arial-BoldMT"/>
              </a:rPr>
              <a:t>nur als Grundkurs)</a:t>
            </a:r>
          </a:p>
          <a:p>
            <a:pPr lvl="1" eaLnBrk="1" hangingPunct="1">
              <a:spcBef>
                <a:spcPct val="50000"/>
              </a:spcBef>
            </a:pPr>
            <a:r>
              <a:rPr lang="de-DE" altLang="de-DE" sz="2000" b="1" dirty="0">
                <a:solidFill>
                  <a:schemeClr val="bg1"/>
                </a:solidFill>
                <a:latin typeface="Arial-BoldMT"/>
              </a:rPr>
              <a:t>Projektkurse</a:t>
            </a:r>
            <a:r>
              <a:rPr lang="de-DE" altLang="de-DE" sz="2000" dirty="0">
                <a:solidFill>
                  <a:schemeClr val="bg1"/>
                </a:solidFill>
                <a:latin typeface="Arial-BoldMT"/>
              </a:rPr>
              <a:t>: </a:t>
            </a:r>
            <a:r>
              <a:rPr lang="de-DE" altLang="de-DE" sz="2000" b="1" dirty="0">
                <a:solidFill>
                  <a:schemeClr val="bg1"/>
                </a:solidFill>
                <a:latin typeface="Arial-BoldMT"/>
              </a:rPr>
              <a:t>2</a:t>
            </a:r>
            <a:r>
              <a:rPr lang="de-DE" altLang="de-DE" sz="2000" dirty="0">
                <a:solidFill>
                  <a:schemeClr val="bg1"/>
                </a:solidFill>
                <a:latin typeface="Arial-BoldMT"/>
              </a:rPr>
              <a:t>-stündig</a:t>
            </a:r>
          </a:p>
        </p:txBody>
      </p:sp>
      <p:sp>
        <p:nvSpPr>
          <p:cNvPr id="26630" name="Rectangle 11"/>
          <p:cNvSpPr>
            <a:spLocks noChangeArrowheads="1"/>
          </p:cNvSpPr>
          <p:nvPr/>
        </p:nvSpPr>
        <p:spPr bwMode="auto">
          <a:xfrm>
            <a:off x="5335588" y="1735553"/>
            <a:ext cx="3520422" cy="917827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>
                  <a:alpha val="76000"/>
                </a:srgbClr>
              </a:gs>
              <a:gs pos="70000">
                <a:srgbClr val="C4D6EB">
                  <a:alpha val="58000"/>
                </a:srgbClr>
              </a:gs>
              <a:gs pos="100000">
                <a:srgbClr val="FFEBFA">
                  <a:alpha val="39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Tx/>
              <a:buChar char="-"/>
              <a:defRPr/>
            </a:pPr>
            <a:r>
              <a:rPr lang="de-DE" dirty="0"/>
              <a:t>   </a:t>
            </a:r>
            <a:r>
              <a:rPr lang="de-DE" b="1" dirty="0"/>
              <a:t>8. Grundkurs  oder</a:t>
            </a:r>
          </a:p>
          <a:p>
            <a:pPr marL="285750" indent="-285750">
              <a:buFontTx/>
              <a:buChar char="-"/>
              <a:defRPr/>
            </a:pPr>
            <a:r>
              <a:rPr lang="de-DE" b="1" dirty="0"/>
              <a:t>Projektkurs oder</a:t>
            </a:r>
          </a:p>
          <a:p>
            <a:pPr marL="285750" indent="-285750">
              <a:buFontTx/>
              <a:buChar char="-"/>
              <a:defRPr/>
            </a:pPr>
            <a:r>
              <a:rPr lang="de-DE" b="1" dirty="0"/>
              <a:t>8. Grundkurs + Projektkurs</a:t>
            </a:r>
          </a:p>
        </p:txBody>
      </p:sp>
      <p:pic>
        <p:nvPicPr>
          <p:cNvPr id="26631" name="Picture 7" descr="amploni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88"/>
            <a:ext cx="914400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0" y="192088"/>
            <a:ext cx="9144000" cy="1147762"/>
          </a:xfrm>
          <a:prstGeom prst="rect">
            <a:avLst/>
          </a:prstGeom>
          <a:solidFill>
            <a:srgbClr val="8898C3">
              <a:alpha val="60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de-DE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Die Qualifikationsphase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172095" y="1823577"/>
            <a:ext cx="2989262" cy="765175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>
                  <a:alpha val="76000"/>
                </a:srgbClr>
              </a:gs>
              <a:gs pos="70000">
                <a:srgbClr val="C4D6EB">
                  <a:alpha val="58000"/>
                </a:srgbClr>
              </a:gs>
              <a:gs pos="100000">
                <a:srgbClr val="FFEBFA">
                  <a:alpha val="39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de-DE" dirty="0"/>
              <a:t> </a:t>
            </a:r>
            <a:r>
              <a:rPr lang="de-DE" b="1" dirty="0"/>
              <a:t>2 Leistungskurse</a:t>
            </a:r>
          </a:p>
          <a:p>
            <a:pPr algn="ctr">
              <a:defRPr/>
            </a:pPr>
            <a:r>
              <a:rPr lang="de-DE" b="1" dirty="0"/>
              <a:t>7 Grundkurse</a:t>
            </a:r>
            <a:r>
              <a:rPr lang="de-DE" dirty="0"/>
              <a:t> 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161357" y="3170571"/>
            <a:ext cx="979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dirty="0">
                <a:solidFill>
                  <a:schemeClr val="bg1"/>
                </a:solidFill>
              </a:rPr>
              <a:t>und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335588" y="2971339"/>
            <a:ext cx="3520422" cy="942635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>
                  <a:alpha val="76000"/>
                </a:srgbClr>
              </a:gs>
              <a:gs pos="70000">
                <a:srgbClr val="C4D6EB">
                  <a:alpha val="58000"/>
                </a:srgbClr>
              </a:gs>
              <a:gs pos="100000">
                <a:srgbClr val="FFEBFA">
                  <a:alpha val="39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de-DE" b="1" dirty="0"/>
              <a:t>ggf. 8. GK, sofern </a:t>
            </a:r>
          </a:p>
          <a:p>
            <a:pPr>
              <a:defRPr/>
            </a:pPr>
            <a:r>
              <a:rPr lang="de-DE" b="1" dirty="0"/>
              <a:t>Pflichtwochenstundenzahl</a:t>
            </a:r>
          </a:p>
          <a:p>
            <a:pPr>
              <a:defRPr/>
            </a:pPr>
            <a:r>
              <a:rPr lang="de-DE" b="1" dirty="0"/>
              <a:t>noch nicht erfüllt. 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172095" y="3072479"/>
            <a:ext cx="2989262" cy="714835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>
                  <a:alpha val="76000"/>
                </a:srgbClr>
              </a:gs>
              <a:gs pos="70000">
                <a:srgbClr val="C4D6EB">
                  <a:alpha val="58000"/>
                </a:srgbClr>
              </a:gs>
              <a:gs pos="100000">
                <a:srgbClr val="FFEBFA">
                  <a:alpha val="39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de-DE"/>
              <a:t> </a:t>
            </a:r>
            <a:r>
              <a:rPr lang="de-DE" b="1"/>
              <a:t>2 Leistungskurse</a:t>
            </a:r>
          </a:p>
          <a:p>
            <a:pPr algn="ctr">
              <a:defRPr/>
            </a:pPr>
            <a:r>
              <a:rPr lang="de-DE" b="1"/>
              <a:t>7 Grundkurse</a:t>
            </a:r>
            <a:r>
              <a:rPr lang="de-DE"/>
              <a:t> 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41382" y="3072479"/>
            <a:ext cx="773371" cy="714835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>
                  <a:alpha val="76000"/>
                </a:srgbClr>
              </a:gs>
              <a:gs pos="70000">
                <a:srgbClr val="C4D6EB">
                  <a:alpha val="58000"/>
                </a:srgbClr>
              </a:gs>
              <a:gs pos="100000">
                <a:srgbClr val="FFEBFA">
                  <a:alpha val="39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de-DE" sz="600" b="1" dirty="0"/>
              <a:t> </a:t>
            </a:r>
          </a:p>
          <a:p>
            <a:pPr algn="ctr">
              <a:defRPr/>
            </a:pPr>
            <a:r>
              <a:rPr lang="de-DE" sz="2800" b="1" dirty="0"/>
              <a:t>Q2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1382" y="1823577"/>
            <a:ext cx="796569" cy="765175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>
                  <a:alpha val="76000"/>
                </a:srgbClr>
              </a:gs>
              <a:gs pos="70000">
                <a:srgbClr val="C4D6EB">
                  <a:alpha val="58000"/>
                </a:srgbClr>
              </a:gs>
              <a:gs pos="100000">
                <a:srgbClr val="FFEBFA">
                  <a:alpha val="39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de-DE" sz="800" b="1" dirty="0"/>
              <a:t> </a:t>
            </a:r>
          </a:p>
          <a:p>
            <a:pPr algn="ctr">
              <a:defRPr/>
            </a:pPr>
            <a:r>
              <a:rPr lang="de-DE" sz="2800" b="1" dirty="0"/>
              <a:t>Q1</a:t>
            </a:r>
          </a:p>
        </p:txBody>
      </p:sp>
    </p:spTree>
    <p:extLst>
      <p:ext uri="{BB962C8B-B14F-4D97-AF65-F5344CB8AC3E}">
        <p14:creationId xmlns:p14="http://schemas.microsoft.com/office/powerpoint/2010/main" val="3050975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br>
              <a:rPr lang="de-DE" altLang="de-DE" sz="3200"/>
            </a:br>
            <a:endParaRPr lang="de-DE" altLang="de-DE" sz="3200"/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455613" y="1579563"/>
            <a:ext cx="8432800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65000"/>
              </a:lnSpc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In den ersten drei Halbjahren der Qualifikationsphase</a:t>
            </a:r>
            <a:r>
              <a:rPr lang="de-DE" altLang="de-DE" sz="2400" b="1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</a:p>
          <a:p>
            <a:pPr lvl="3" eaLnBrk="1" hangingPunct="1">
              <a:lnSpc>
                <a:spcPct val="6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in ihren vier gewählten Abiturfächern</a:t>
            </a:r>
          </a:p>
          <a:p>
            <a:pPr lvl="3" eaLnBrk="1" hangingPunct="1">
              <a:lnSpc>
                <a:spcPct val="6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in Deutsch, Mathematik und einer Fremdsprache</a:t>
            </a:r>
          </a:p>
          <a:p>
            <a:pPr lvl="3" eaLnBrk="1" hangingPunct="1">
              <a:lnSpc>
                <a:spcPct val="6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immer in der neu einsetzenden Fremdsprache</a:t>
            </a:r>
          </a:p>
          <a:p>
            <a:pPr lvl="1" eaLnBrk="1" hangingPunct="1">
              <a:lnSpc>
                <a:spcPct val="65000"/>
              </a:lnSpc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Zusätzlich</a:t>
            </a:r>
          </a:p>
          <a:p>
            <a:pPr lvl="3" eaLnBrk="1" hangingPunct="1">
              <a:lnSpc>
                <a:spcPct val="6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entweder in einer weiteren Fremdsprache oder </a:t>
            </a:r>
          </a:p>
          <a:p>
            <a:pPr lvl="3" eaLnBrk="1" hangingPunct="1">
              <a:lnSpc>
                <a:spcPct val="6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in einem weiteren Fach aus dem naturwissen-schaftlich-technischen Aufgabenfeld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de-DE" altLang="de-DE" sz="200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				</a:t>
            </a: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1956987" y="5426075"/>
            <a:ext cx="5623133" cy="726897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dirty="0"/>
              <a:t>Im letzten Halbjahr gelten Sonderregelungen:</a:t>
            </a:r>
          </a:p>
          <a:p>
            <a:pPr algn="ctr">
              <a:defRPr/>
            </a:pPr>
            <a:r>
              <a:rPr lang="de-DE" dirty="0"/>
              <a:t>Klausuren nur noch im 1. bis 3. Abiturfach! </a:t>
            </a:r>
          </a:p>
          <a:p>
            <a:pPr algn="ctr">
              <a:defRPr/>
            </a:pPr>
            <a:endParaRPr lang="de-DE" sz="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0727" name="Picture 7" descr="amploni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88"/>
            <a:ext cx="914400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Textfeld 4"/>
          <p:cNvSpPr txBox="1">
            <a:spLocks noChangeArrowheads="1"/>
          </p:cNvSpPr>
          <p:nvPr/>
        </p:nvSpPr>
        <p:spPr bwMode="auto">
          <a:xfrm>
            <a:off x="0" y="192088"/>
            <a:ext cx="9144000" cy="1147762"/>
          </a:xfrm>
          <a:prstGeom prst="rect">
            <a:avLst/>
          </a:prstGeom>
          <a:solidFill>
            <a:srgbClr val="8898C3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de-DE" altLang="de-DE" sz="2800" b="1">
                <a:latin typeface="Century Gothic" panose="020B0502020202020204" pitchFamily="34" charset="0"/>
              </a:rPr>
              <a:t>Die Klausurverpflichtung </a:t>
            </a:r>
            <a:br>
              <a:rPr lang="de-DE" altLang="de-DE" sz="2800" b="1">
                <a:latin typeface="Century Gothic" panose="020B0502020202020204" pitchFamily="34" charset="0"/>
              </a:rPr>
            </a:br>
            <a:r>
              <a:rPr lang="de-DE" altLang="de-DE" sz="2800" b="1">
                <a:latin typeface="Century Gothic" panose="020B0502020202020204" pitchFamily="34" charset="0"/>
              </a:rPr>
              <a:t>in der  Qualifikationsphase</a:t>
            </a:r>
          </a:p>
        </p:txBody>
      </p:sp>
    </p:spTree>
    <p:extLst>
      <p:ext uri="{BB962C8B-B14F-4D97-AF65-F5344CB8AC3E}">
        <p14:creationId xmlns:p14="http://schemas.microsoft.com/office/powerpoint/2010/main" val="394912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br>
              <a:rPr lang="de-DE" altLang="de-DE" sz="3200"/>
            </a:br>
            <a:endParaRPr lang="de-DE" altLang="de-DE" sz="3200"/>
          </a:p>
        </p:txBody>
      </p:sp>
      <p:graphicFrame>
        <p:nvGraphicFramePr>
          <p:cNvPr id="27760" name="Group 112"/>
          <p:cNvGraphicFramePr>
            <a:graphicFrameLocks noGrp="1"/>
          </p:cNvGraphicFramePr>
          <p:nvPr>
            <p:ph sz="half" idx="2"/>
          </p:nvPr>
        </p:nvGraphicFramePr>
        <p:xfrm>
          <a:off x="569913" y="1589088"/>
          <a:ext cx="8016875" cy="4716793"/>
        </p:xfrm>
        <a:graphic>
          <a:graphicData uri="http://schemas.openxmlformats.org/drawingml/2006/table">
            <a:tbl>
              <a:tblPr/>
              <a:tblGrid>
                <a:gridCol w="6081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Fach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eine  Fremdsprache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Kunst oder Musik (in Q1) oder Literatur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eine Gesellschaftswissenschaft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Geschichte (alternativ in Q1)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Sozialwissenschaften (alternativ in Q1)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eine Naturwissenschaft (Bi, Ch, Ph)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Sport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Weitere Fremdsprache oder weiteres Fach aus dem Aufgabenfeld III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7631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Weitere Fächer zur Erfüllung der Wochenstunden und Kursanzahl nach Wahl im Rahmen des schulischen Angebots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(u. a. möglich: 1 Projektkurs)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E9EFF"/>
                        </a:gs>
                        <a:gs pos="39999">
                          <a:srgbClr val="85C2FF">
                            <a:alpha val="76000"/>
                          </a:srgbClr>
                        </a:gs>
                        <a:gs pos="70000">
                          <a:srgbClr val="C4D6EB">
                            <a:alpha val="58000"/>
                          </a:srgbClr>
                        </a:gs>
                        <a:gs pos="100000">
                          <a:srgbClr val="FFEBFA">
                            <a:alpha val="39999"/>
                          </a:srgb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7652" name="Picture 7" descr="amploni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88"/>
            <a:ext cx="914400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feld 4"/>
          <p:cNvSpPr txBox="1">
            <a:spLocks noChangeArrowheads="1"/>
          </p:cNvSpPr>
          <p:nvPr/>
        </p:nvSpPr>
        <p:spPr bwMode="auto">
          <a:xfrm>
            <a:off x="0" y="192088"/>
            <a:ext cx="9144000" cy="1147762"/>
          </a:xfrm>
          <a:prstGeom prst="rect">
            <a:avLst/>
          </a:prstGeom>
          <a:solidFill>
            <a:srgbClr val="8898C3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de-DE" altLang="de-DE" sz="2800" b="1">
                <a:latin typeface="Century Gothic" panose="020B0502020202020204" pitchFamily="34" charset="0"/>
              </a:rPr>
              <a:t>Die Qualifikationsphase-Pflichtfächer</a:t>
            </a:r>
          </a:p>
        </p:txBody>
      </p:sp>
    </p:spTree>
    <p:extLst>
      <p:ext uri="{BB962C8B-B14F-4D97-AF65-F5344CB8AC3E}">
        <p14:creationId xmlns:p14="http://schemas.microsoft.com/office/powerpoint/2010/main" val="300054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1243012"/>
            <a:ext cx="8905875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577138"/>
      </p:ext>
    </p:extLst>
  </p:cSld>
  <p:clrMapOvr>
    <a:masterClrMapping/>
  </p:clrMapOvr>
</p:sld>
</file>

<file path=ppt/theme/theme1.xml><?xml version="1.0" encoding="utf-8"?>
<a:theme xmlns:a="http://schemas.openxmlformats.org/drawingml/2006/main" name="NRW_PowerPoint">
  <a:themeElements>
    <a:clrScheme name="NRW_PowerPoint 13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ACACAC"/>
      </a:accent1>
      <a:accent2>
        <a:srgbClr val="F294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DB8600"/>
      </a:accent6>
      <a:hlink>
        <a:srgbClr val="B1C800"/>
      </a:hlink>
      <a:folHlink>
        <a:srgbClr val="E75112"/>
      </a:folHlink>
    </a:clrScheme>
    <a:fontScheme name="NRW_PowerPoint">
      <a:majorFont>
        <a:latin typeface="Arial-BoldMT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FFE5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FFE5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RW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RW_PowerPoint 13">
    <a:dk1>
      <a:srgbClr val="000000"/>
    </a:dk1>
    <a:lt1>
      <a:srgbClr val="FFFFFF"/>
    </a:lt1>
    <a:dk2>
      <a:srgbClr val="E2001A"/>
    </a:dk2>
    <a:lt2>
      <a:srgbClr val="009036"/>
    </a:lt2>
    <a:accent1>
      <a:srgbClr val="ACACAC"/>
    </a:accent1>
    <a:accent2>
      <a:srgbClr val="F29400"/>
    </a:accent2>
    <a:accent3>
      <a:srgbClr val="FFFFFF"/>
    </a:accent3>
    <a:accent4>
      <a:srgbClr val="000000"/>
    </a:accent4>
    <a:accent5>
      <a:srgbClr val="D2D2D2"/>
    </a:accent5>
    <a:accent6>
      <a:srgbClr val="DB8600"/>
    </a:accent6>
    <a:hlink>
      <a:srgbClr val="B1C800"/>
    </a:hlink>
    <a:folHlink>
      <a:srgbClr val="E7511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812</Words>
  <Application>Microsoft Office PowerPoint</Application>
  <PresentationFormat>Bildschirmpräsentation (4:3)</PresentationFormat>
  <Paragraphs>241</Paragraphs>
  <Slides>12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Arial</vt:lpstr>
      <vt:lpstr>Arial-BoldMT</vt:lpstr>
      <vt:lpstr>Calibri</vt:lpstr>
      <vt:lpstr>Century Gothic</vt:lpstr>
      <vt:lpstr>Times New Roman</vt:lpstr>
      <vt:lpstr>Wingdings</vt:lpstr>
      <vt:lpstr>NRW_PowerPoint</vt:lpstr>
      <vt:lpstr>Larissa</vt:lpstr>
      <vt:lpstr>PowerPoint-Präsentation</vt:lpstr>
      <vt:lpstr> </vt:lpstr>
      <vt:lpstr> </vt:lpstr>
      <vt:lpstr>PowerPoint-Präsentation</vt:lpstr>
      <vt:lpstr>PowerPoint-Präsentation</vt:lpstr>
      <vt:lpstr>PowerPoint-Präsentation</vt:lpstr>
      <vt:lpstr> </vt:lpstr>
      <vt:lpstr> </vt:lpstr>
      <vt:lpstr>PowerPoint-Präsentation</vt:lpstr>
      <vt:lpstr>PowerPoint-Präsentation</vt:lpstr>
      <vt:lpstr> </vt:lpstr>
      <vt:lpstr>PowerPoint-Präsentation</vt:lpstr>
    </vt:vector>
  </TitlesOfParts>
  <Company>MSW NRW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Musiol</dc:creator>
  <cp:lastModifiedBy>Matthias Boese</cp:lastModifiedBy>
  <cp:revision>389</cp:revision>
  <dcterms:created xsi:type="dcterms:W3CDTF">2007-06-15T06:56:38Z</dcterms:created>
  <dcterms:modified xsi:type="dcterms:W3CDTF">2021-08-30T07:58:41Z</dcterms:modified>
</cp:coreProperties>
</file>