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8" r:id="rId5"/>
    <p:sldId id="266" r:id="rId6"/>
    <p:sldId id="287" r:id="rId7"/>
    <p:sldId id="296" r:id="rId8"/>
    <p:sldId id="297" r:id="rId9"/>
    <p:sldId id="260" r:id="rId10"/>
    <p:sldId id="274" r:id="rId11"/>
    <p:sldId id="270" r:id="rId12"/>
    <p:sldId id="262" r:id="rId13"/>
    <p:sldId id="263" r:id="rId14"/>
    <p:sldId id="264" r:id="rId15"/>
    <p:sldId id="291" r:id="rId16"/>
    <p:sldId id="272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notesViewPr>
    <p:cSldViewPr>
      <p:cViewPr varScale="1">
        <p:scale>
          <a:sx n="40" d="100"/>
          <a:sy n="40" d="100"/>
        </p:scale>
        <p:origin x="-14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de-DE"/>
              <a:t>Amplonius-Gymnasium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AC0A8986-52E3-44D2-9905-88EFC3AD0ACA}" type="datetime1">
              <a:rPr lang="de-DE"/>
              <a:pPr>
                <a:defRPr/>
              </a:pPr>
              <a:t>11.11.21</a:t>
            </a:fld>
            <a:endParaRPr lang="de-DE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de-DE"/>
              <a:t>Die Facharbeit in der SII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EB4D6083-E536-4C49-969F-9E19B85420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39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78EE27-5104-4988-AFD0-0E4EDB8F3962}" type="datetime1">
              <a:rPr lang="de-DE"/>
              <a:pPr>
                <a:defRPr/>
              </a:pPr>
              <a:t>11.11.21</a:t>
            </a:fld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647613-90E2-48B5-A99C-3101714A21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005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30A298-4376-4ED0-A155-FCC24D78D198}" type="datetime1">
              <a:rPr lang="de-DE" smtClean="0"/>
              <a:pPr/>
              <a:t>11.11.21</a:t>
            </a:fld>
            <a:endParaRPr lang="de-DE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2946E-2AA4-4A91-BB2E-9C65FC722D82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Master-Untertitelformat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498048-C278-FD41-8B88-34958B594FD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252FD-FB3D-4449-811C-CA599198656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94BBA1C-9857-45DC-8E17-95FBCF67C1C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E20D7-B9B3-47F2-8BAF-B51337AFD9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30D5-6B46-46BC-B8D3-F3542917A3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943600" y="1981200"/>
            <a:ext cx="29718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943600" y="4114800"/>
            <a:ext cx="29718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FD77-8CE3-4930-8C88-FE6BF0448F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EF8609-2D83-4334-94DA-672F71C1EB7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7630A5-4B4C-4F7E-8F87-64CDA8AB456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658FB73-BAC5-4F19-A138-838A0B99AAF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FC9A2E6-BF07-4E56-B686-1D49F610718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8260C7-A8BF-4A1A-9446-4159C08898C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9F3F26-DFFE-4B02-A2EF-B6E86B8C1A9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498048-C278-FD41-8B88-34958B594FD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Mastertextformat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7033C59-9E21-449D-B157-461342A509C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auf Platzhalter ziehen oder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Mastertextformat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033C59-9E21-449D-B157-461342A509C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png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png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png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3728" y="1268760"/>
            <a:ext cx="6399212" cy="1524000"/>
          </a:xfrm>
          <a:noFill/>
        </p:spPr>
        <p:txBody>
          <a:bodyPr>
            <a:normAutofit fontScale="90000"/>
          </a:bodyPr>
          <a:lstStyle/>
          <a:p>
            <a:r>
              <a:rPr lang="de-DE" sz="7200" dirty="0"/>
              <a:t>Die Facharbeit </a:t>
            </a:r>
            <a:br>
              <a:rPr lang="de-DE" sz="7200" dirty="0"/>
            </a:br>
            <a:r>
              <a:rPr lang="de-DE" sz="4000" dirty="0"/>
              <a:t>am </a:t>
            </a:r>
            <a:r>
              <a:rPr lang="de-DE" sz="4000" dirty="0" err="1"/>
              <a:t>Amplonius</a:t>
            </a:r>
            <a:r>
              <a:rPr lang="de-DE" sz="4000" dirty="0"/>
              <a:t>-Gymnasium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260646"/>
              </p:ext>
            </p:extLst>
          </p:nvPr>
        </p:nvGraphicFramePr>
        <p:xfrm>
          <a:off x="179512" y="1844824"/>
          <a:ext cx="1802820" cy="191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4" imgW="2409480" imgH="2562120" progId="MS_ClipArt_Gallery.2">
                  <p:embed/>
                </p:oleObj>
              </mc:Choice>
              <mc:Fallback>
                <p:oleObj name="Clip" r:id="rId4" imgW="2409480" imgH="256212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44824"/>
                        <a:ext cx="1802820" cy="19168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2123728" y="3645024"/>
            <a:ext cx="6696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5400" b="1" u="sng" dirty="0">
                <a:solidFill>
                  <a:srgbClr val="EBDDC3"/>
                </a:solidFill>
                <a:latin typeface="+mn-lt"/>
              </a:rPr>
              <a:t>Eine kurze  Einführung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9700" y="1844824"/>
            <a:ext cx="6324600" cy="4680520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 i="1" dirty="0"/>
              <a:t>Prinzipiell sind alle Themen zulässig.</a:t>
            </a:r>
          </a:p>
          <a:p>
            <a:pPr marL="0" indent="0">
              <a:buNone/>
            </a:pPr>
            <a:r>
              <a:rPr lang="de-DE" sz="2800" b="1" i="1" dirty="0"/>
              <a:t>Sie sollten aber (im Idealfall) …</a:t>
            </a:r>
          </a:p>
          <a:p>
            <a:endParaRPr lang="de-DE" sz="2800" b="1" dirty="0"/>
          </a:p>
          <a:p>
            <a:r>
              <a:rPr lang="de-DE" sz="2800" dirty="0"/>
              <a:t>aus dem Unterricht erwachsen,</a:t>
            </a:r>
          </a:p>
          <a:p>
            <a:r>
              <a:rPr lang="de-DE" sz="2800" dirty="0"/>
              <a:t>zum Unterricht zurückführen,</a:t>
            </a:r>
          </a:p>
          <a:p>
            <a:r>
              <a:rPr lang="de-DE" sz="2800" dirty="0"/>
              <a:t>in den NW experimentellen Charakter haben (müssen aber nicht),</a:t>
            </a:r>
          </a:p>
          <a:p>
            <a:r>
              <a:rPr lang="de-DE" sz="2800" dirty="0"/>
              <a:t>an das aktuelle Halbjahresthema gebunden sein (müssen aber nicht).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Themen und Methoden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A6AD642-E064-0A49-8313-758EF0899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27784" y="1556792"/>
            <a:ext cx="6096000" cy="501317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i="1" dirty="0"/>
              <a:t>Der selbstständige Lernprozess erfordert Beratung bei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Themenwahl</a:t>
            </a:r>
          </a:p>
          <a:p>
            <a:r>
              <a:rPr lang="de-DE" sz="2400" dirty="0"/>
              <a:t>Auswahl und Beschaffung der Materialien</a:t>
            </a:r>
          </a:p>
          <a:p>
            <a:r>
              <a:rPr lang="de-DE" sz="2400" dirty="0"/>
              <a:t>Verdeutlichung der Leistungserwartungen und Beurteilungskriterien</a:t>
            </a:r>
          </a:p>
          <a:p>
            <a:r>
              <a:rPr lang="de-DE" sz="2400" dirty="0"/>
              <a:t>Planung und Fortgang des Arbeitsprozesses</a:t>
            </a:r>
          </a:p>
          <a:p>
            <a:r>
              <a:rPr lang="de-DE" sz="2400" dirty="0"/>
              <a:t>Zwischenergebnissen</a:t>
            </a:r>
          </a:p>
          <a:p>
            <a:r>
              <a:rPr lang="de-DE" sz="2400" dirty="0"/>
              <a:t>Überarbeitungsprozessen</a:t>
            </a:r>
          </a:p>
          <a:p>
            <a:r>
              <a:rPr lang="de-DE" sz="2400" dirty="0"/>
              <a:t>abschließender Reflexion.</a:t>
            </a: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867347"/>
              </p:ext>
            </p:extLst>
          </p:nvPr>
        </p:nvGraphicFramePr>
        <p:xfrm>
          <a:off x="107504" y="2996952"/>
          <a:ext cx="2286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Clip" r:id="rId3" imgW="2828520" imgH="2514240" progId="MS_ClipArt_Gallery.2">
                  <p:embed/>
                </p:oleObj>
              </mc:Choice>
              <mc:Fallback>
                <p:oleObj name="Clip" r:id="rId3" imgW="2828520" imgH="25142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996952"/>
                        <a:ext cx="2286000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Vorbereitung und Beratung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D95F92B-3980-C640-8715-93FFA22230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90673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43808" y="1628800"/>
            <a:ext cx="6096000" cy="5112568"/>
          </a:xfrm>
          <a:noFill/>
        </p:spPr>
        <p:txBody>
          <a:bodyPr>
            <a:noAutofit/>
          </a:bodyPr>
          <a:lstStyle/>
          <a:p>
            <a:r>
              <a:rPr lang="de-DE" sz="2800" dirty="0"/>
              <a:t>Die SchülerInnen bearbeiten das Thema selbstständig und fassen die Arbeit ebenso ab.</a:t>
            </a:r>
          </a:p>
          <a:p>
            <a:r>
              <a:rPr lang="de-DE" sz="2800" u="sng" dirty="0"/>
              <a:t>Alle</a:t>
            </a:r>
            <a:r>
              <a:rPr lang="de-DE" sz="2800" dirty="0"/>
              <a:t> Quellen und Hilfsmittel sind anzugeben.</a:t>
            </a:r>
          </a:p>
          <a:p>
            <a:r>
              <a:rPr lang="de-DE" sz="2800" dirty="0"/>
              <a:t>Auf der letzten Seite muss eine Selbständigkeitserklärung abgegeben werden.</a:t>
            </a:r>
          </a:p>
          <a:p>
            <a:r>
              <a:rPr lang="de-DE" sz="2800" dirty="0"/>
              <a:t>Die Arbeit </a:t>
            </a:r>
            <a:r>
              <a:rPr lang="de-DE" sz="2800" u="sng" dirty="0"/>
              <a:t>muss</a:t>
            </a:r>
            <a:r>
              <a:rPr lang="de-DE" sz="2800" dirty="0"/>
              <a:t> auch auf </a:t>
            </a:r>
            <a:r>
              <a:rPr lang="de-DE" sz="2800" dirty="0" err="1"/>
              <a:t>amplonius</a:t>
            </a:r>
            <a:r>
              <a:rPr lang="de-DE" sz="2800" dirty="0"/>
              <a:t>-online abgegeben werden.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282190"/>
              </p:ext>
            </p:extLst>
          </p:nvPr>
        </p:nvGraphicFramePr>
        <p:xfrm>
          <a:off x="251520" y="3068960"/>
          <a:ext cx="2159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Clip" r:id="rId3" imgW="2158560" imgH="1898280" progId="MS_ClipArt_Gallery.2">
                  <p:embed/>
                </p:oleObj>
              </mc:Choice>
              <mc:Fallback>
                <p:oleObj name="Clip" r:id="rId3" imgW="2158560" imgH="18982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68960"/>
                        <a:ext cx="2159000" cy="189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Bearbeitung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4C95A0-B78F-A745-98E0-3F2B8B21DC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55776" y="1628800"/>
            <a:ext cx="6312024" cy="5040560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i="1" dirty="0"/>
              <a:t>8 - 12 Seite DIN A4, maschinenschriftlich, anderthalb-zeilig, mit normalen Seitenrändern und Schriftgrad 10-12 gegliedert in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Deckblatt</a:t>
            </a:r>
          </a:p>
          <a:p>
            <a:r>
              <a:rPr lang="de-DE" sz="2400" dirty="0"/>
              <a:t>evtl. Vorwort</a:t>
            </a:r>
          </a:p>
          <a:p>
            <a:r>
              <a:rPr lang="de-DE" sz="2400" dirty="0"/>
              <a:t>Inhaltsverzeichnis &amp; Gliederung</a:t>
            </a:r>
          </a:p>
          <a:p>
            <a:r>
              <a:rPr lang="de-DE" sz="2400" dirty="0"/>
              <a:t>Textteil (Einleitung – Hauptteil – Schluss)</a:t>
            </a:r>
          </a:p>
          <a:p>
            <a:r>
              <a:rPr lang="de-DE" sz="2400" dirty="0"/>
              <a:t>Literaturverzeichnis</a:t>
            </a:r>
          </a:p>
          <a:p>
            <a:r>
              <a:rPr lang="de-DE" sz="2400" dirty="0"/>
              <a:t>Materialanhang</a:t>
            </a:r>
          </a:p>
          <a:p>
            <a:r>
              <a:rPr lang="de-DE" sz="2400" dirty="0"/>
              <a:t>Selbständigkeitserklärung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643638"/>
              </p:ext>
            </p:extLst>
          </p:nvPr>
        </p:nvGraphicFramePr>
        <p:xfrm>
          <a:off x="323528" y="3501008"/>
          <a:ext cx="1981200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Clip" r:id="rId3" imgW="2942640" imgH="2628360" progId="MS_ClipArt_Gallery.2">
                  <p:embed/>
                </p:oleObj>
              </mc:Choice>
              <mc:Fallback>
                <p:oleObj name="Clip" r:id="rId3" imgW="2942640" imgH="262836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501008"/>
                        <a:ext cx="1981200" cy="177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Umfang und Form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6656C8C-EE83-FB45-A957-1192DCD8CE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71800" y="2204864"/>
            <a:ext cx="577666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4000" dirty="0"/>
              <a:t>Die Kriterienkataloge der Fächer findet ihr auf der Homepage unter der Rubrik „Schüler/Oberstufe/</a:t>
            </a:r>
          </a:p>
          <a:p>
            <a:r>
              <a:rPr lang="de-DE" sz="4000" dirty="0"/>
              <a:t>  Facharbeit“.</a:t>
            </a:r>
          </a:p>
          <a:p>
            <a:pPr>
              <a:spcBef>
                <a:spcPct val="50000"/>
              </a:spcBef>
            </a:pPr>
            <a:endParaRPr kumimoji="0" lang="de-DE" dirty="0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521864"/>
              </p:ext>
            </p:extLst>
          </p:nvPr>
        </p:nvGraphicFramePr>
        <p:xfrm>
          <a:off x="251520" y="3356992"/>
          <a:ext cx="2431852" cy="2054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Clip" r:id="rId3" imgW="4538520" imgH="2589120" progId="MS_ClipArt_Gallery.2">
                  <p:embed/>
                </p:oleObj>
              </mc:Choice>
              <mc:Fallback>
                <p:oleObj name="Clip" r:id="rId3" imgW="4538520" imgH="25891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56992"/>
                        <a:ext cx="2431852" cy="2054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Bewertung der Facharbeit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620A3A7-0405-C54E-B74F-D5A4FC7ED2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700808"/>
            <a:ext cx="6145213" cy="4896543"/>
          </a:xfrm>
        </p:spPr>
        <p:txBody>
          <a:bodyPr>
            <a:noAutofit/>
          </a:bodyPr>
          <a:lstStyle/>
          <a:p>
            <a:r>
              <a:rPr lang="de-DE" sz="2800" dirty="0"/>
              <a:t>Kann eine Täuschung nachgewiesen werden, erhält die FA die Note „ungenügend“.</a:t>
            </a:r>
          </a:p>
          <a:p>
            <a:pPr>
              <a:buFont typeface="Monotype Sorts" pitchFamily="2" charset="2"/>
              <a:buNone/>
            </a:pPr>
            <a:r>
              <a:rPr lang="de-DE" sz="2800" dirty="0"/>
              <a:t>	</a:t>
            </a:r>
            <a:r>
              <a:rPr lang="de-DE" sz="2800" i="1" dirty="0"/>
              <a:t>Eine Täuschung kann sein: (vollständige od. teilweise) Übernahme aus dem Internet, Quellen werden nicht angegeben o.ä.</a:t>
            </a:r>
          </a:p>
          <a:p>
            <a:r>
              <a:rPr lang="de-DE" sz="2800" dirty="0"/>
              <a:t>Dies gilt ebenso bei verspäteter Abgabe (wenn Gründe vom Schüler selbst zu vertreten sind).</a:t>
            </a:r>
          </a:p>
        </p:txBody>
      </p:sp>
      <p:pic>
        <p:nvPicPr>
          <p:cNvPr id="21508" name="Picture 4" descr="SMTRA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2996952"/>
            <a:ext cx="996252" cy="2088232"/>
          </a:xfr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Verfahren bei Täuschung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3D11AA4-55C2-1842-9968-75D686980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19400" y="1643063"/>
            <a:ext cx="5967413" cy="4572000"/>
          </a:xfrm>
          <a:noFill/>
        </p:spPr>
        <p:txBody>
          <a:bodyPr/>
          <a:lstStyle/>
          <a:p>
            <a:r>
              <a:rPr lang="de-DE" dirty="0"/>
              <a:t>Themenfindung</a:t>
            </a:r>
          </a:p>
          <a:p>
            <a:r>
              <a:rPr lang="de-DE" dirty="0"/>
              <a:t>Materialsuche</a:t>
            </a:r>
          </a:p>
          <a:p>
            <a:r>
              <a:rPr lang="de-DE" dirty="0"/>
              <a:t>Zeitplanung </a:t>
            </a:r>
          </a:p>
          <a:p>
            <a:r>
              <a:rPr lang="de-DE" dirty="0"/>
              <a:t>Beginn des Schreibens</a:t>
            </a:r>
          </a:p>
          <a:p>
            <a:r>
              <a:rPr lang="de-DE" dirty="0"/>
              <a:t>Und ..................... ?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3600" b="1" i="1" dirty="0"/>
              <a:t>Beginnt frühzeitig, euch Gedanken zu machen!</a:t>
            </a:r>
          </a:p>
          <a:p>
            <a:endParaRPr lang="de-DE" dirty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384510"/>
              </p:ext>
            </p:extLst>
          </p:nvPr>
        </p:nvGraphicFramePr>
        <p:xfrm>
          <a:off x="323528" y="3068960"/>
          <a:ext cx="1926842" cy="1800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Clip" r:id="rId3" imgW="3762000" imgH="3514320" progId="MS_ClipArt_Gallery.2">
                  <p:embed/>
                </p:oleObj>
              </mc:Choice>
              <mc:Fallback>
                <p:oleObj name="Clip" r:id="rId3" imgW="3762000" imgH="351432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068960"/>
                        <a:ext cx="1926842" cy="18000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Mögliche Probleme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DD5AD92-A45E-F344-929A-CE5BB7F02D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688" y="2204864"/>
            <a:ext cx="5784850" cy="1735137"/>
          </a:xfrm>
          <a:noFill/>
        </p:spPr>
        <p:txBody>
          <a:bodyPr>
            <a:noAutofit/>
          </a:bodyPr>
          <a:lstStyle/>
          <a:p>
            <a:pPr algn="ctr">
              <a:buFont typeface="Monotype Sorts" pitchFamily="2" charset="2"/>
              <a:buNone/>
            </a:pPr>
            <a:r>
              <a:rPr lang="de-DE" sz="6000" dirty="0">
                <a:solidFill>
                  <a:srgbClr val="000000"/>
                </a:solidFill>
              </a:rPr>
              <a:t>Euch allen viel Erfolg und starke Nerven!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A6607C7-C62C-F54D-ABC5-C3C78F768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9939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875"/>
            <a:ext cx="2483768" cy="1347787"/>
          </a:xfrm>
          <a:noFill/>
        </p:spPr>
        <p:txBody>
          <a:bodyPr/>
          <a:lstStyle/>
          <a:p>
            <a:r>
              <a:rPr lang="de-DE" dirty="0"/>
              <a:t>Vorgaben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981200"/>
            <a:ext cx="6145213" cy="41148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dirty="0"/>
              <a:t>Nach der APO-</a:t>
            </a:r>
            <a:r>
              <a:rPr lang="de-DE" dirty="0" err="1"/>
              <a:t>GOSt</a:t>
            </a:r>
            <a:r>
              <a:rPr lang="de-DE" dirty="0"/>
              <a:t> </a:t>
            </a:r>
          </a:p>
          <a:p>
            <a:pPr>
              <a:lnSpc>
                <a:spcPct val="90000"/>
              </a:lnSpc>
            </a:pPr>
            <a:r>
              <a:rPr lang="de-DE" dirty="0"/>
              <a:t>ist die FA eine umfangreichere </a:t>
            </a:r>
            <a:br>
              <a:rPr lang="de-DE" dirty="0"/>
            </a:br>
            <a:r>
              <a:rPr lang="de-DE" dirty="0"/>
              <a:t>(8 -12 Seiten) schriftliche Hausaufgabe</a:t>
            </a:r>
          </a:p>
          <a:p>
            <a:pPr>
              <a:lnSpc>
                <a:spcPct val="90000"/>
              </a:lnSpc>
            </a:pPr>
            <a:r>
              <a:rPr lang="de-DE" dirty="0"/>
              <a:t>ist die FA </a:t>
            </a:r>
            <a:r>
              <a:rPr lang="de-DE" u="sng" dirty="0"/>
              <a:t>selbstständig</a:t>
            </a:r>
            <a:r>
              <a:rPr lang="de-DE" dirty="0"/>
              <a:t> (!) zu verfassen.</a:t>
            </a:r>
          </a:p>
          <a:p>
            <a:pPr>
              <a:lnSpc>
                <a:spcPct val="90000"/>
              </a:lnSpc>
            </a:pPr>
            <a:r>
              <a:rPr lang="de-DE" dirty="0"/>
              <a:t>ersetzt die FA (verbindlich) eine Klausur in der </a:t>
            </a:r>
            <a:r>
              <a:rPr lang="de-DE" dirty="0" err="1"/>
              <a:t>Jgst</a:t>
            </a:r>
            <a:r>
              <a:rPr lang="de-DE" dirty="0"/>
              <a:t>. Q1.2: </a:t>
            </a:r>
            <a:r>
              <a:rPr lang="de-DE" u="sng" dirty="0"/>
              <a:t>bei uns 1.Klausur im 2. </a:t>
            </a:r>
            <a:r>
              <a:rPr lang="de-DE" u="sng" dirty="0" err="1"/>
              <a:t>Hj</a:t>
            </a:r>
            <a:r>
              <a:rPr lang="de-DE" u="sng" dirty="0"/>
              <a:t>.</a:t>
            </a:r>
            <a:endParaRPr lang="de-DE" b="1" u="sng" dirty="0"/>
          </a:p>
        </p:txBody>
      </p:sp>
      <p:pic>
        <p:nvPicPr>
          <p:cNvPr id="20484" name="Picture 9" descr="NEUPL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565400"/>
            <a:ext cx="2209800" cy="2628900"/>
          </a:xfrm>
          <a:noFill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A0655A7-FD24-C64F-9871-81A3FC337F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772816"/>
            <a:ext cx="6096000" cy="4648200"/>
          </a:xfrm>
          <a:noFill/>
        </p:spPr>
        <p:txBody>
          <a:bodyPr>
            <a:noAutofit/>
          </a:bodyPr>
          <a:lstStyle/>
          <a:p>
            <a:r>
              <a:rPr lang="de-DE" sz="3200" b="1" i="1" dirty="0"/>
              <a:t>Die Facharbeit dient zur</a:t>
            </a:r>
            <a:br>
              <a:rPr lang="de-DE" sz="3200" b="1" dirty="0"/>
            </a:br>
            <a:r>
              <a:rPr lang="de-DE" sz="3200" dirty="0"/>
              <a:t>Einführung in das selbstständige, wissenschaftspropädeutische Lernen.</a:t>
            </a:r>
          </a:p>
          <a:p>
            <a:pPr marL="0" indent="0">
              <a:buNone/>
            </a:pPr>
            <a:endParaRPr lang="de-DE" sz="3200" b="1" dirty="0"/>
          </a:p>
          <a:p>
            <a:r>
              <a:rPr lang="de-DE" sz="3200" b="1" i="1" dirty="0"/>
              <a:t>Ziel ist zu lernen,</a:t>
            </a:r>
          </a:p>
          <a:p>
            <a:pPr>
              <a:buFont typeface="Monotype Sorts" pitchFamily="2" charset="2"/>
              <a:buNone/>
            </a:pPr>
            <a:r>
              <a:rPr lang="de-DE" sz="3200" dirty="0"/>
              <a:t>	was eine wissenschaftliche Arbeit ist und wie man sie schreibt.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Aufgaben und Ziele der Facharbeit </a:t>
            </a:r>
            <a:r>
              <a:rPr lang="de-DE" sz="2800" dirty="0"/>
              <a:t>(nach APO-</a:t>
            </a:r>
            <a:r>
              <a:rPr lang="de-DE" sz="2800" dirty="0" err="1"/>
              <a:t>GOSt</a:t>
            </a:r>
            <a:r>
              <a:rPr lang="de-DE" sz="2800" dirty="0"/>
              <a:t>)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8357A9C-DCC2-5E42-B875-7A80E8D66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700808"/>
            <a:ext cx="6096000" cy="4321175"/>
          </a:xfrm>
          <a:noFill/>
        </p:spPr>
        <p:txBody>
          <a:bodyPr>
            <a:noAutofit/>
          </a:bodyPr>
          <a:lstStyle/>
          <a:p>
            <a:pPr>
              <a:buFont typeface="Monotype Sorts" pitchFamily="2" charset="2"/>
              <a:buNone/>
            </a:pPr>
            <a:r>
              <a:rPr lang="de-DE" sz="2800" b="1" i="1" dirty="0"/>
              <a:t>Zur Facharbeit gehören u.a.</a:t>
            </a:r>
          </a:p>
          <a:p>
            <a:r>
              <a:rPr lang="de-DE" sz="2800" dirty="0"/>
              <a:t>Themen- und Materialsuche</a:t>
            </a:r>
          </a:p>
          <a:p>
            <a:r>
              <a:rPr lang="de-DE" sz="2800" dirty="0"/>
              <a:t>Planung und termingerechte Erledigung des Arbeitsvorhabens</a:t>
            </a:r>
          </a:p>
          <a:p>
            <a:r>
              <a:rPr lang="de-DE" sz="2800" dirty="0"/>
              <a:t>Anwendung von Methoden und Techniken </a:t>
            </a:r>
          </a:p>
          <a:p>
            <a:r>
              <a:rPr lang="de-DE" sz="2800" dirty="0"/>
              <a:t>Auswertung von Materialien </a:t>
            </a:r>
          </a:p>
          <a:p>
            <a:r>
              <a:rPr lang="de-DE" sz="2800" dirty="0"/>
              <a:t>angemessene sprachliche und formale Darstellung </a:t>
            </a:r>
          </a:p>
          <a:p>
            <a:r>
              <a:rPr lang="de-DE" sz="2800" dirty="0"/>
              <a:t>u. U. Präsentation der Ergebnisse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Aufgaben und Ziele der Facharbeit </a:t>
            </a:r>
            <a:r>
              <a:rPr lang="de-DE" sz="2800" dirty="0"/>
              <a:t>(nach APO-</a:t>
            </a:r>
            <a:r>
              <a:rPr lang="de-DE" sz="2800" dirty="0" err="1"/>
              <a:t>GOSt</a:t>
            </a:r>
            <a:r>
              <a:rPr lang="de-DE" sz="2800" dirty="0"/>
              <a:t>)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F4C2D24-33C0-FF49-80B7-C23B1C7C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700808"/>
            <a:ext cx="6096000" cy="4824536"/>
          </a:xfrm>
          <a:noFill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de-DE" sz="3600" dirty="0"/>
              <a:t>Die Facharbeit hat den Schwierigkeitsgrad einer Klausur und</a:t>
            </a:r>
          </a:p>
          <a:p>
            <a:pPr>
              <a:lnSpc>
                <a:spcPct val="90000"/>
              </a:lnSpc>
            </a:pPr>
            <a:endParaRPr lang="de-DE" sz="3600" dirty="0"/>
          </a:p>
          <a:p>
            <a:pPr>
              <a:lnSpc>
                <a:spcPct val="90000"/>
              </a:lnSpc>
            </a:pPr>
            <a:r>
              <a:rPr lang="de-DE" sz="3600" dirty="0"/>
              <a:t>unterscheidet sich vom Referat durch Vertiefung von Thematik und methodischen Anforderungen.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Merkmale der Facharbeit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277C973-DF23-4444-994E-54F1C6F25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772816"/>
            <a:ext cx="6096000" cy="273568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4000" b="1" i="1" dirty="0"/>
              <a:t>Die Facharbeit kann</a:t>
            </a:r>
          </a:p>
          <a:p>
            <a:pPr marL="0" indent="0">
              <a:buNone/>
            </a:pPr>
            <a:endParaRPr lang="de-DE" sz="4000" b="1" i="1" dirty="0"/>
          </a:p>
          <a:p>
            <a:r>
              <a:rPr lang="de-DE" sz="4000" dirty="0"/>
              <a:t>in allen LK – bzw.</a:t>
            </a:r>
          </a:p>
          <a:p>
            <a:r>
              <a:rPr lang="de-DE" sz="4000" dirty="0"/>
              <a:t>schriftlichen GK – Fächern </a:t>
            </a:r>
          </a:p>
          <a:p>
            <a:pPr>
              <a:buFont typeface="Monotype Sorts" pitchFamily="2" charset="2"/>
              <a:buNone/>
            </a:pPr>
            <a:r>
              <a:rPr lang="de-DE" sz="4000" dirty="0"/>
              <a:t>geschrieben werden.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Fächer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B136EE-EE27-B345-85D1-E2F505237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772816"/>
            <a:ext cx="6096000" cy="2735684"/>
          </a:xfrm>
          <a:noFill/>
        </p:spPr>
        <p:txBody>
          <a:bodyPr>
            <a:no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de-DE" sz="3600" b="1" i="1" dirty="0"/>
              <a:t>Pro Fachlehrkraft sind maximal vier Facharbeiten erlaubt!</a:t>
            </a:r>
          </a:p>
          <a:p>
            <a:pPr marL="0" indent="0">
              <a:buFont typeface="Monotype Sorts" pitchFamily="2" charset="2"/>
              <a:buNone/>
            </a:pPr>
            <a:endParaRPr lang="de-DE" sz="3600" b="1" dirty="0"/>
          </a:p>
          <a:p>
            <a:pPr marL="0" indent="0">
              <a:buFont typeface="Monotype Sorts" pitchFamily="2" charset="2"/>
              <a:buNone/>
            </a:pPr>
            <a:r>
              <a:rPr lang="de-DE" sz="3600" b="1" i="1" dirty="0"/>
              <a:t>Deshalb:</a:t>
            </a:r>
          </a:p>
          <a:p>
            <a:pPr marL="0" indent="0">
              <a:buFont typeface="Monotype Sorts" pitchFamily="2" charset="2"/>
              <a:buNone/>
            </a:pPr>
            <a:r>
              <a:rPr lang="de-DE" sz="3600" dirty="0"/>
              <a:t>Wahlzettel mit Erst-, Zweit- , Dritt- und Viertwunsch!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Fächer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68552BC-5DB5-F443-BDFD-B2CF3621B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55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771800" y="2636912"/>
            <a:ext cx="6096000" cy="2735684"/>
          </a:xfrm>
          <a:noFill/>
        </p:spPr>
        <p:txBody>
          <a:bodyPr>
            <a:no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de-DE" sz="4400" b="1" i="1" dirty="0"/>
              <a:t>Siehe Homepage und Glaskasten!</a:t>
            </a:r>
            <a:endParaRPr lang="de-DE" sz="4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Termin- und Zeitplanung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624400"/>
              </p:ext>
            </p:extLst>
          </p:nvPr>
        </p:nvGraphicFramePr>
        <p:xfrm>
          <a:off x="251520" y="3284984"/>
          <a:ext cx="19716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Clip" r:id="rId3" imgW="3190320" imgH="1742760" progId="MS_ClipArt_Gallery.2">
                  <p:embed/>
                </p:oleObj>
              </mc:Choice>
              <mc:Fallback>
                <p:oleObj name="Clip" r:id="rId3" imgW="3190320" imgH="1742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284984"/>
                        <a:ext cx="1971675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87DECDFD-0B3F-6242-8136-FA2C958236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0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71800" y="1988840"/>
            <a:ext cx="6145213" cy="4114800"/>
          </a:xfrm>
          <a:noFill/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sz="2000" dirty="0">
                <a:latin typeface="Times New Roman" pitchFamily="18" charset="0"/>
              </a:rPr>
              <a:t>	</a:t>
            </a:r>
            <a:r>
              <a:rPr lang="de-DE" sz="3600" b="1" i="1" dirty="0"/>
              <a:t>Die Schüler/innen sollen </a:t>
            </a:r>
            <a:endParaRPr kumimoji="0" lang="de-DE" sz="3600" b="1" i="1" dirty="0"/>
          </a:p>
          <a:p>
            <a:r>
              <a:rPr lang="de-DE" sz="3600" dirty="0"/>
              <a:t>selbst Themen oder Themenbereiche vorschlagen.</a:t>
            </a:r>
            <a:br>
              <a:rPr lang="de-DE" sz="3600" dirty="0"/>
            </a:br>
            <a:br>
              <a:rPr lang="de-DE" sz="3600" b="1" dirty="0"/>
            </a:br>
            <a:r>
              <a:rPr lang="de-DE" sz="3600" b="1" i="1" dirty="0"/>
              <a:t>Der Fachlehrer </a:t>
            </a:r>
          </a:p>
          <a:p>
            <a:r>
              <a:rPr lang="de-DE" sz="3600" dirty="0"/>
              <a:t>grenzt das Thema ein und legt es in Absprache mit den Schülern fest.</a:t>
            </a:r>
          </a:p>
          <a:p>
            <a:endParaRPr lang="de-DE" sz="2400" b="1" dirty="0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63717"/>
              </p:ext>
            </p:extLst>
          </p:nvPr>
        </p:nvGraphicFramePr>
        <p:xfrm>
          <a:off x="323528" y="2728639"/>
          <a:ext cx="228600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Clip" r:id="rId3" imgW="2704680" imgH="2447640" progId="MS_ClipArt_Gallery.2">
                  <p:embed/>
                </p:oleObj>
              </mc:Choice>
              <mc:Fallback>
                <p:oleObj name="Clip" r:id="rId3" imgW="2704680" imgH="24476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728639"/>
                        <a:ext cx="2286000" cy="206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2875"/>
            <a:ext cx="6804248" cy="1347787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Themensuche und -wahl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3FE74B4-CB99-A94A-A8E9-237031E57F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-87932"/>
            <a:ext cx="1549400" cy="15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Galathea.thmx</Template>
  <TotalTime>0</TotalTime>
  <Words>513</Words>
  <Application>Microsoft Macintosh PowerPoint</Application>
  <PresentationFormat>Bildschirmpräsentation (4:3)</PresentationFormat>
  <Paragraphs>92</Paragraphs>
  <Slides>17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Arial</vt:lpstr>
      <vt:lpstr>Monotype Sorts</vt:lpstr>
      <vt:lpstr>Times New Roman</vt:lpstr>
      <vt:lpstr>Tw Cen MT</vt:lpstr>
      <vt:lpstr>Wingdings</vt:lpstr>
      <vt:lpstr>Wingdings 2</vt:lpstr>
      <vt:lpstr>Galathea</vt:lpstr>
      <vt:lpstr>Clip</vt:lpstr>
      <vt:lpstr>Die Facharbeit  am Amplonius-Gymnasium</vt:lpstr>
      <vt:lpstr>Vorgaben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Amplonius-Gymnasium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Facharbeit in der SII</dc:title>
  <dc:creator>NN</dc:creator>
  <cp:lastModifiedBy>I.Samp</cp:lastModifiedBy>
  <cp:revision>93</cp:revision>
  <cp:lastPrinted>1999-10-13T10:56:08Z</cp:lastPrinted>
  <dcterms:created xsi:type="dcterms:W3CDTF">1999-10-13T10:54:42Z</dcterms:created>
  <dcterms:modified xsi:type="dcterms:W3CDTF">2021-11-11T16:33:47Z</dcterms:modified>
</cp:coreProperties>
</file>